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8.xml" ContentType="application/vnd.openxmlformats-officedocument.presentationml.slide+xml"/>
  <Override PartName="/ppt/slides/slide67.xml" ContentType="application/vnd.openxmlformats-officedocument.presentationml.slide+xml"/>
  <Override PartName="/ppt/slides/slide66.xml" ContentType="application/vnd.openxmlformats-officedocument.presentationml.slide+xml"/>
  <Override PartName="/ppt/slides/slide65.xml" ContentType="application/vnd.openxmlformats-officedocument.presentationml.slide+xml"/>
  <Override PartName="/ppt/slides/slide64.xml" ContentType="application/vnd.openxmlformats-officedocument.presentationml.slide+xml"/>
  <Override PartName="/ppt/slides/slide63.xml" ContentType="application/vnd.openxmlformats-officedocument.presentationml.slide+xml"/>
  <Override PartName="/ppt/slides/slide62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74.xml" ContentType="application/vnd.openxmlformats-officedocument.presentationml.slide+xml"/>
  <Override PartName="/ppt/slides/slide73.xml" ContentType="application/vnd.openxmlformats-officedocument.presentationml.slide+xml"/>
  <Override PartName="/ppt/slides/slide72.xml" ContentType="application/vnd.openxmlformats-officedocument.presentationml.slide+xml"/>
  <Override PartName="/ppt/slides/slide61.xml" ContentType="application/vnd.openxmlformats-officedocument.presentationml.slide+xml"/>
  <Override PartName="/ppt/slides/slide60.xml" ContentType="application/vnd.openxmlformats-officedocument.presentationml.slide+xml"/>
  <Override PartName="/ppt/slides/slide59.xml" ContentType="application/vnd.openxmlformats-officedocument.presentationml.slide+xml"/>
  <Override PartName="/ppt/slides/slide49.xml" ContentType="application/vnd.openxmlformats-officedocument.presentationml.slide+xml"/>
  <Override PartName="/ppt/slides/slide48.xml" ContentType="application/vnd.openxmlformats-officedocument.presentationml.slide+xml"/>
  <Override PartName="/ppt/slides/slide47.xml" ContentType="application/vnd.openxmlformats-officedocument.presentationml.slide+xml"/>
  <Override PartName="/ppt/slides/slide46.xml" ContentType="application/vnd.openxmlformats-officedocument.presentationml.slide+xml"/>
  <Override PartName="/ppt/slides/slide45.xml" ContentType="application/vnd.openxmlformats-officedocument.presentationml.slide+xml"/>
  <Override PartName="/ppt/slides/slide44.xml" ContentType="application/vnd.openxmlformats-officedocument.presentationml.slide+xml"/>
  <Override PartName="/ppt/slides/slide43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8.xml" ContentType="application/vnd.openxmlformats-officedocument.presentationml.slide+xml"/>
  <Override PartName="/ppt/slides/slide57.xml" ContentType="application/vnd.openxmlformats-officedocument.presentationml.slide+xml"/>
  <Override PartName="/ppt/slides/slide56.xml" ContentType="application/vnd.openxmlformats-officedocument.presentationml.slide+xml"/>
  <Override PartName="/ppt/slides/slide55.xml" ContentType="application/vnd.openxmlformats-officedocument.presentationml.slide+xml"/>
  <Override PartName="/ppt/slides/slide54.xml" ContentType="application/vnd.openxmlformats-officedocument.presentationml.slide+xml"/>
  <Override PartName="/ppt/slides/slide53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4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1" r:id="rId2"/>
    <p:sldId id="29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94" r:id="rId18"/>
    <p:sldId id="295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97" r:id="rId30"/>
    <p:sldId id="282" r:id="rId31"/>
    <p:sldId id="283" r:id="rId32"/>
    <p:sldId id="284" r:id="rId33"/>
    <p:sldId id="285" r:id="rId34"/>
    <p:sldId id="286" r:id="rId35"/>
    <p:sldId id="287" r:id="rId36"/>
    <p:sldId id="293" r:id="rId37"/>
    <p:sldId id="312" r:id="rId38"/>
    <p:sldId id="299" r:id="rId39"/>
    <p:sldId id="300" r:id="rId40"/>
    <p:sldId id="301" r:id="rId41"/>
    <p:sldId id="302" r:id="rId42"/>
    <p:sldId id="303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3" r:id="rId52"/>
    <p:sldId id="314" r:id="rId53"/>
    <p:sldId id="315" r:id="rId54"/>
    <p:sldId id="316" r:id="rId55"/>
    <p:sldId id="317" r:id="rId56"/>
    <p:sldId id="318" r:id="rId57"/>
    <p:sldId id="319" r:id="rId58"/>
    <p:sldId id="320" r:id="rId59"/>
    <p:sldId id="321" r:id="rId60"/>
    <p:sldId id="322" r:id="rId61"/>
    <p:sldId id="323" r:id="rId62"/>
    <p:sldId id="324" r:id="rId63"/>
    <p:sldId id="325" r:id="rId64"/>
    <p:sldId id="326" r:id="rId65"/>
    <p:sldId id="327" r:id="rId66"/>
    <p:sldId id="328" r:id="rId67"/>
    <p:sldId id="329" r:id="rId68"/>
    <p:sldId id="288" r:id="rId69"/>
    <p:sldId id="289" r:id="rId70"/>
    <p:sldId id="290" r:id="rId71"/>
    <p:sldId id="330" r:id="rId72"/>
    <p:sldId id="331" r:id="rId73"/>
    <p:sldId id="332" r:id="rId74"/>
    <p:sldId id="333" r:id="rId7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737" autoAdjust="0"/>
  </p:normalViewPr>
  <p:slideViewPr>
    <p:cSldViewPr snapToGrid="0">
      <p:cViewPr varScale="1">
        <p:scale>
          <a:sx n="73" d="100"/>
          <a:sy n="73" d="100"/>
        </p:scale>
        <p:origin x="-6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customXml" Target="../customXml/item3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customXml" Target="../customXml/item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8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A079-B9AA-47B1-8FF6-842AADA5C667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6D59-89D3-444F-B5C6-B8DA73C6FA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7374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A079-B9AA-47B1-8FF6-842AADA5C667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6D59-89D3-444F-B5C6-B8DA73C6FA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7152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A079-B9AA-47B1-8FF6-842AADA5C667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6D59-89D3-444F-B5C6-B8DA73C6FA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8639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A079-B9AA-47B1-8FF6-842AADA5C667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6D59-89D3-444F-B5C6-B8DA73C6FA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27665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A079-B9AA-47B1-8FF6-842AADA5C667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6D59-89D3-444F-B5C6-B8DA73C6FA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309229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A079-B9AA-47B1-8FF6-842AADA5C667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6D59-89D3-444F-B5C6-B8DA73C6FA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58508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A079-B9AA-47B1-8FF6-842AADA5C667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6D59-89D3-444F-B5C6-B8DA73C6FA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91060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A079-B9AA-47B1-8FF6-842AADA5C667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6D59-89D3-444F-B5C6-B8DA73C6FA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12048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A079-B9AA-47B1-8FF6-842AADA5C667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6D59-89D3-444F-B5C6-B8DA73C6FA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31696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A079-B9AA-47B1-8FF6-842AADA5C667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6D59-89D3-444F-B5C6-B8DA73C6FA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818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A079-B9AA-47B1-8FF6-842AADA5C667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6D59-89D3-444F-B5C6-B8DA73C6FA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5345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A079-B9AA-47B1-8FF6-842AADA5C667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6D59-89D3-444F-B5C6-B8DA73C6FA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8131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A079-B9AA-47B1-8FF6-842AADA5C667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6D59-89D3-444F-B5C6-B8DA73C6FA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8110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A079-B9AA-47B1-8FF6-842AADA5C667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6D59-89D3-444F-B5C6-B8DA73C6FA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3243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A079-B9AA-47B1-8FF6-842AADA5C667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6D59-89D3-444F-B5C6-B8DA73C6FA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4483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A079-B9AA-47B1-8FF6-842AADA5C667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6D59-89D3-444F-B5C6-B8DA73C6FA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0601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9A079-B9AA-47B1-8FF6-842AADA5C667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6F76D59-89D3-444F-B5C6-B8DA73C6FA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55234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534" y="241300"/>
            <a:ext cx="11514666" cy="1320800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2. История 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допинга и олимпийского движения</a:t>
            </a:r>
            <a: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5734" y="1793014"/>
            <a:ext cx="11260666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ru-RU" sz="3600" b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Понятие «допинг», эпоха стимуляторов – инъекционного тестостерона – стероидов</a:t>
            </a:r>
          </a:p>
          <a:p>
            <a:pPr marL="0" indent="0">
              <a:buNone/>
            </a:pPr>
            <a:r>
              <a:rPr lang="ru-RU" sz="3600" b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2. Особенности применения допинга в отдельных видах спорта</a:t>
            </a:r>
          </a:p>
          <a:p>
            <a:pPr marL="0" indent="0">
              <a:buNone/>
            </a:pPr>
            <a:r>
              <a:rPr lang="ru-RU" sz="3600" b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3.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Современное состояние проблемы допинга в олимпийском спорте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600" b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4. Применение допинга белорусскими спортсменами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546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71500"/>
            <a:ext cx="9533466" cy="6083299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Однако вскоре выяснилось, что многие стимуляторы входят в состав весьма распространенных безрецептурных лекарств – например, тот же </a:t>
            </a:r>
            <a:r>
              <a:rPr lang="ru-RU" sz="2400" b="1" u="sng" dirty="0"/>
              <a:t>эфедрин </a:t>
            </a:r>
            <a:r>
              <a:rPr lang="ru-RU" sz="2400" dirty="0"/>
              <a:t>широко использовался </a:t>
            </a:r>
            <a:r>
              <a:rPr lang="ru-RU" sz="2400" b="1" u="sng" dirty="0"/>
              <a:t>в смесях для ингаляции</a:t>
            </a:r>
            <a:r>
              <a:rPr lang="ru-RU" sz="2400" dirty="0"/>
              <a:t>, применяемых против насморка. </a:t>
            </a:r>
          </a:p>
          <a:p>
            <a:pPr marL="0" indent="0">
              <a:buNone/>
            </a:pPr>
            <a:r>
              <a:rPr lang="ru-RU" sz="2400" b="1" dirty="0"/>
              <a:t>1935 год</a:t>
            </a:r>
          </a:p>
          <a:p>
            <a:r>
              <a:rPr lang="ru-RU" sz="2400" dirty="0"/>
              <a:t>Реальное начало современной эры допинга, когда был </a:t>
            </a:r>
            <a:r>
              <a:rPr lang="ru-RU" sz="2400" b="1" u="sng" dirty="0"/>
              <a:t>создан инъекционный тестостерон. </a:t>
            </a:r>
          </a:p>
          <a:p>
            <a:r>
              <a:rPr lang="ru-RU" sz="2400" dirty="0"/>
              <a:t>Сначала используемый нацистскими докторами для повышения агрессивности у солдат, чуть позже он уверенно вошел в спорт вместе с атлетами Германии в </a:t>
            </a:r>
            <a:r>
              <a:rPr lang="ru-RU" sz="2400" b="1" u="sng" dirty="0"/>
              <a:t>1936 году на Берлинской Олимпиаде</a:t>
            </a:r>
          </a:p>
          <a:p>
            <a:r>
              <a:rPr lang="ru-RU" sz="2400" dirty="0"/>
              <a:t>Впрочем, очень скоро выяснилось, что у </a:t>
            </a:r>
            <a:r>
              <a:rPr lang="ru-RU" sz="2400" dirty="0" err="1"/>
              <a:t>ˮволшебного</a:t>
            </a:r>
            <a:r>
              <a:rPr lang="ru-RU" sz="2400" dirty="0"/>
              <a:t>“, как поначалу казалось, средства существуют достаточно серьезные побочные эффекты. </a:t>
            </a:r>
          </a:p>
          <a:p>
            <a:r>
              <a:rPr lang="ru-RU" sz="2400" dirty="0"/>
              <a:t>В ведущих фармакологических лабораториях и институтах начались поиски решения этой проблемы.</a:t>
            </a:r>
            <a:endParaRPr lang="ru-RU" sz="2400" b="1" u="sng" dirty="0"/>
          </a:p>
        </p:txBody>
      </p:sp>
    </p:spTree>
    <p:extLst>
      <p:ext uri="{BB962C8B-B14F-4D97-AF65-F5344CB8AC3E}">
        <p14:creationId xmlns="" xmlns:p14="http://schemas.microsoft.com/office/powerpoint/2010/main" val="1018013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100" y="457200"/>
            <a:ext cx="11379200" cy="6172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1955 г.</a:t>
            </a:r>
          </a:p>
          <a:p>
            <a:r>
              <a:rPr lang="ru-RU" sz="2400" dirty="0"/>
              <a:t> На рынке появился первый стероид с увеличенными анаболическими свойствами – </a:t>
            </a:r>
            <a:r>
              <a:rPr lang="ru-RU" sz="2400" b="1" u="sng" dirty="0" err="1"/>
              <a:t>дианабол</a:t>
            </a:r>
            <a:r>
              <a:rPr lang="ru-RU" sz="2400" b="1" u="sng" dirty="0"/>
              <a:t>. </a:t>
            </a:r>
          </a:p>
          <a:p>
            <a:pPr marL="0" indent="0">
              <a:buNone/>
            </a:pPr>
            <a:r>
              <a:rPr lang="ru-RU" sz="2400" b="1" dirty="0"/>
              <a:t>1958 г. </a:t>
            </a:r>
          </a:p>
          <a:p>
            <a:r>
              <a:rPr lang="ru-RU" sz="2400" dirty="0"/>
              <a:t>В спортивной практике препарат </a:t>
            </a:r>
            <a:r>
              <a:rPr lang="ru-RU" sz="2400" dirty="0" err="1"/>
              <a:t>ˮдианабол</a:t>
            </a:r>
            <a:r>
              <a:rPr lang="ru-RU" sz="2400" dirty="0"/>
              <a:t>“ – первый из серии специально разработанных анаболических стероидов с пониженной андрогенной активностью, был применен американским врачом </a:t>
            </a:r>
            <a:r>
              <a:rPr lang="ru-RU" sz="2400" b="1" u="sng" dirty="0"/>
              <a:t>Джоном </a:t>
            </a:r>
            <a:r>
              <a:rPr lang="ru-RU" sz="2400" b="1" u="sng" dirty="0" err="1"/>
              <a:t>Зиглером</a:t>
            </a:r>
            <a:r>
              <a:rPr lang="ru-RU" sz="2400" b="1" u="sng" dirty="0"/>
              <a:t> </a:t>
            </a:r>
          </a:p>
          <a:p>
            <a:r>
              <a:rPr lang="ru-RU" sz="2400" dirty="0"/>
              <a:t>С тех пор началась новая эра в использовании допингов - </a:t>
            </a:r>
            <a:r>
              <a:rPr lang="ru-RU" sz="2400" b="1" u="sng" dirty="0"/>
              <a:t>эра анаболических стероидов. </a:t>
            </a:r>
          </a:p>
          <a:p>
            <a:r>
              <a:rPr lang="ru-RU" sz="2400" dirty="0"/>
              <a:t>Стероиды начали активно распространяться. </a:t>
            </a:r>
          </a:p>
        </p:txBody>
      </p:sp>
    </p:spTree>
    <p:extLst>
      <p:ext uri="{BB962C8B-B14F-4D97-AF65-F5344CB8AC3E}">
        <p14:creationId xmlns="" xmlns:p14="http://schemas.microsoft.com/office/powerpoint/2010/main" val="3113823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17500"/>
            <a:ext cx="10333566" cy="6248399"/>
          </a:xfrm>
        </p:spPr>
        <p:txBody>
          <a:bodyPr>
            <a:normAutofit/>
          </a:bodyPr>
          <a:lstStyle/>
          <a:p>
            <a:r>
              <a:rPr lang="ru-RU" sz="2400" dirty="0"/>
              <a:t>Вскоре пришли </a:t>
            </a:r>
            <a:r>
              <a:rPr lang="ru-RU" sz="2400" b="1" u="sng" dirty="0"/>
              <a:t>препараты длительного действия</a:t>
            </a:r>
            <a:r>
              <a:rPr lang="ru-RU" sz="2400" dirty="0"/>
              <a:t>, часто идентичные естественным физиологическим регуляторам – </a:t>
            </a:r>
            <a:r>
              <a:rPr lang="ru-RU" sz="2400" b="1" u="sng" dirty="0"/>
              <a:t>гормонам </a:t>
            </a:r>
            <a:r>
              <a:rPr lang="ru-RU" sz="2400" dirty="0"/>
              <a:t>– или созданные на их основе. </a:t>
            </a:r>
          </a:p>
          <a:p>
            <a:r>
              <a:rPr lang="ru-RU" sz="2400" dirty="0"/>
              <a:t>Таков, например, модный сегодня </a:t>
            </a:r>
            <a:r>
              <a:rPr lang="ru-RU" sz="2400" b="1" u="sng" dirty="0" err="1"/>
              <a:t>эритропоэтин</a:t>
            </a:r>
            <a:r>
              <a:rPr lang="ru-RU" sz="2400" dirty="0"/>
              <a:t> – натуральный 25 гормон, </a:t>
            </a:r>
            <a:r>
              <a:rPr lang="ru-RU" sz="2400" b="1" i="1" dirty="0"/>
              <a:t>стимулирующий созревание красных кровяных клеток – эритроцитов. </a:t>
            </a:r>
          </a:p>
          <a:p>
            <a:r>
              <a:rPr lang="ru-RU" sz="2400" dirty="0"/>
              <a:t>Больше гормона – больше эритроцитов, активнее идет перенос кислорода. </a:t>
            </a:r>
          </a:p>
          <a:p>
            <a:r>
              <a:rPr lang="ru-RU" sz="2400" dirty="0"/>
              <a:t>А это дает заметные преимущества, особенно в </a:t>
            </a:r>
            <a:r>
              <a:rPr lang="ru-RU" sz="2400" dirty="0" err="1"/>
              <a:t>ˮстайерских</a:t>
            </a:r>
            <a:r>
              <a:rPr lang="ru-RU" sz="2400" dirty="0"/>
              <a:t>“ дисциплинах, требующих выносливости, в которых </a:t>
            </a:r>
            <a:r>
              <a:rPr lang="ru-RU" sz="2400" dirty="0" err="1"/>
              <a:t>эритропоэтин</a:t>
            </a:r>
            <a:r>
              <a:rPr lang="ru-RU" sz="2400" dirty="0"/>
              <a:t> обычно и применяется.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654574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9100" y="736601"/>
            <a:ext cx="10769600" cy="5304762"/>
          </a:xfrm>
        </p:spPr>
        <p:txBody>
          <a:bodyPr>
            <a:normAutofit/>
          </a:bodyPr>
          <a:lstStyle/>
          <a:p>
            <a:r>
              <a:rPr lang="ru-RU" sz="2800" b="1" u="sng" dirty="0" err="1"/>
              <a:t>Эритропоэтин</a:t>
            </a:r>
            <a:r>
              <a:rPr lang="ru-RU" sz="2800" dirty="0"/>
              <a:t> уже оказался замешан в историю со смертельным исходом: увеличение числа эритроцитов при неизменном объеме крови повышает вязкость последней, а это усиливает нагрузку на сердце. </a:t>
            </a:r>
          </a:p>
          <a:p>
            <a:r>
              <a:rPr lang="ru-RU" sz="2800" dirty="0"/>
              <a:t>Сейчас начинается новый виток гонки: едва контрольные службы нашли ответы на </a:t>
            </a:r>
            <a:r>
              <a:rPr lang="ru-RU" sz="2800" dirty="0" err="1"/>
              <a:t>ˮгормональные</a:t>
            </a:r>
            <a:r>
              <a:rPr lang="ru-RU" sz="2800" dirty="0"/>
              <a:t>“ и </a:t>
            </a:r>
            <a:r>
              <a:rPr lang="ru-RU" sz="2800" dirty="0" err="1"/>
              <a:t>ˮкровяные</a:t>
            </a:r>
            <a:r>
              <a:rPr lang="ru-RU" sz="2800" dirty="0"/>
              <a:t>“ вызовы, как пошли разговоры о </a:t>
            </a:r>
            <a:r>
              <a:rPr lang="ru-RU" sz="2800" b="1" u="sng" dirty="0" err="1"/>
              <a:t>ˮгенетическом</a:t>
            </a:r>
            <a:r>
              <a:rPr lang="ru-RU" sz="2800" b="1" u="sng" dirty="0"/>
              <a:t> допинге“. </a:t>
            </a:r>
          </a:p>
        </p:txBody>
      </p:sp>
    </p:spTree>
    <p:extLst>
      <p:ext uri="{BB962C8B-B14F-4D97-AF65-F5344CB8AC3E}">
        <p14:creationId xmlns="" xmlns:p14="http://schemas.microsoft.com/office/powerpoint/2010/main" val="2002059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21828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b="1" dirty="0"/>
              <a:t>2. Особенности применения препаратов в отдельных видах спорта </a:t>
            </a:r>
          </a:p>
        </p:txBody>
      </p:sp>
    </p:spTree>
    <p:extLst>
      <p:ext uri="{BB962C8B-B14F-4D97-AF65-F5344CB8AC3E}">
        <p14:creationId xmlns="" xmlns:p14="http://schemas.microsoft.com/office/powerpoint/2010/main" val="2248329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7500" y="457201"/>
            <a:ext cx="10414000" cy="5850862"/>
          </a:xfrm>
        </p:spPr>
        <p:txBody>
          <a:bodyPr>
            <a:noAutofit/>
          </a:bodyPr>
          <a:lstStyle/>
          <a:p>
            <a:r>
              <a:rPr lang="ru-RU" sz="2400" dirty="0"/>
              <a:t>Проанализировать масштабы использования допинга в современном спорте </a:t>
            </a:r>
            <a:r>
              <a:rPr lang="ru-RU" sz="2400" b="1" u="sng" dirty="0"/>
              <a:t>крайне сложно. </a:t>
            </a:r>
          </a:p>
          <a:p>
            <a:r>
              <a:rPr lang="ru-RU" sz="2400" dirty="0"/>
              <a:t>Обусловлено это, прежде всего тем, что длительное время тестирование на применение допинга в спорте проводилось </a:t>
            </a:r>
            <a:r>
              <a:rPr lang="ru-RU" sz="2400" b="1" u="sng" dirty="0"/>
              <a:t>только во время ответственных соревнований</a:t>
            </a:r>
            <a:r>
              <a:rPr lang="ru-RU" sz="2400" dirty="0"/>
              <a:t>, но хорошо известно, что большинство наиболее распространенных препаратов применяется в </a:t>
            </a:r>
            <a:r>
              <a:rPr lang="ru-RU" sz="2400" b="1" u="sng" dirty="0"/>
              <a:t>условиях тренировочного процесса. </a:t>
            </a:r>
          </a:p>
          <a:p>
            <a:r>
              <a:rPr lang="ru-RU" sz="2400" dirty="0"/>
              <a:t>Непосредственно перед соревнованиями спортсмены прекращают прием препаратов и используют средства, устраняющие из организма следы предшествовавшего применения допинга. </a:t>
            </a:r>
          </a:p>
          <a:p>
            <a:r>
              <a:rPr lang="ru-RU" sz="2400" dirty="0"/>
              <a:t>Перед выездом на соревнования они проходят допинг-контроль и только при отрицательных результатах тестирования принимают участие в стартах. </a:t>
            </a:r>
          </a:p>
        </p:txBody>
      </p:sp>
    </p:spTree>
    <p:extLst>
      <p:ext uri="{BB962C8B-B14F-4D97-AF65-F5344CB8AC3E}">
        <p14:creationId xmlns="" xmlns:p14="http://schemas.microsoft.com/office/powerpoint/2010/main" val="4140653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507999"/>
            <a:ext cx="11010900" cy="5863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М. Уильямс (1997 г.) обобщил данные, представленные спортивными администраторами и эпидемиологическими службами, и пришел к следующим выводам относительно </a:t>
            </a:r>
            <a:r>
              <a:rPr lang="ru-RU" sz="2400" b="1" u="sng" dirty="0"/>
              <a:t>распространения анаболических стероидов в американском спорте: </a:t>
            </a:r>
          </a:p>
          <a:p>
            <a:r>
              <a:rPr lang="ru-RU" sz="2400" dirty="0"/>
              <a:t>90 % мужчин, специализирующихся в тяжелой атлетике, бодибилдинге и пауэрлифтинге, применяют анаболические стероиды; </a:t>
            </a:r>
          </a:p>
          <a:p>
            <a:r>
              <a:rPr lang="ru-RU" sz="2400" dirty="0"/>
              <a:t>метатели молота, копья, диска, толкатели ядра используют эти препараты в 70 - 80 % случаев; </a:t>
            </a:r>
          </a:p>
          <a:p>
            <a:r>
              <a:rPr lang="ru-RU" sz="2400" dirty="0"/>
              <a:t>спринтеры и десятиборцы — в 40 - 50 %; </a:t>
            </a:r>
          </a:p>
          <a:p>
            <a:r>
              <a:rPr lang="ru-RU" sz="2400" dirty="0"/>
              <a:t>10 % спортсменов, специализирующихся в видах спорта, связанных с проявлением выносливости, также используют анаболическую поддержку</a:t>
            </a:r>
          </a:p>
        </p:txBody>
      </p:sp>
    </p:spTree>
    <p:extLst>
      <p:ext uri="{BB962C8B-B14F-4D97-AF65-F5344CB8AC3E}">
        <p14:creationId xmlns="" xmlns:p14="http://schemas.microsoft.com/office/powerpoint/2010/main" val="339827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 descr="https://sibac.info/files/2017_06_01_studmeghdis/Kostyleva.files/image001.png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2" y="279400"/>
            <a:ext cx="10396538" cy="5892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4695200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399" y="294968"/>
            <a:ext cx="11911781" cy="722671"/>
          </a:xfrm>
        </p:spPr>
        <p:txBody>
          <a:bodyPr>
            <a:normAutofit fontScale="90000"/>
          </a:bodyPr>
          <a:lstStyle/>
          <a:p>
            <a:pPr lvl="0"/>
            <a:r>
              <a:rPr lang="ru-RU" alt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Легкоатлетические федерации с наибольшим числом дисквалифицированных спортсменов на 15.12.2015 г.</a:t>
            </a:r>
            <a:r>
              <a:rPr lang="ru-RU" altLang="ru-RU" sz="2400" dirty="0">
                <a:solidFill>
                  <a:schemeClr val="tx1"/>
                </a:solidFill>
              </a:rPr>
              <a:t/>
            </a:r>
            <a:br>
              <a:rPr lang="ru-RU" altLang="ru-RU" sz="2400" dirty="0">
                <a:solidFill>
                  <a:schemeClr val="tx1"/>
                </a:solidFill>
              </a:rPr>
            </a:br>
            <a:endParaRPr lang="ru-RU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588219591"/>
              </p:ext>
            </p:extLst>
          </p:nvPr>
        </p:nvGraphicFramePr>
        <p:xfrm>
          <a:off x="499872" y="1017645"/>
          <a:ext cx="9460992" cy="5953125"/>
        </p:xfrm>
        <a:graphic>
          <a:graphicData uri="http://schemas.openxmlformats.org/drawingml/2006/table">
            <a:tbl>
              <a:tblPr firstRow="1" firstCol="1" bandRow="1"/>
              <a:tblGrid>
                <a:gridCol w="15564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8817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7164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35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Страны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Число спортсменов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35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Россия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35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Индия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35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Кения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35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Турция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35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Марокко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35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Украина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35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Бразилия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35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Италия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35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Франция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35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США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735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Швеция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735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Румыния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735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Остальные страны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735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289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21073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700" y="635001"/>
            <a:ext cx="9512300" cy="5660362"/>
          </a:xfrm>
        </p:spPr>
        <p:txBody>
          <a:bodyPr>
            <a:normAutofit/>
          </a:bodyPr>
          <a:lstStyle/>
          <a:p>
            <a:r>
              <a:rPr lang="ru-RU" sz="2400" b="1" u="sng" dirty="0"/>
              <a:t>Причем женщины применяют анаболические стероиды в 4 - 5 раз реже</a:t>
            </a:r>
            <a:r>
              <a:rPr lang="ru-RU" sz="2400" dirty="0"/>
              <a:t> по сравнению с мужчинами, а использование препаратов этого класса в спорте высших достижений и в детско-юношеском спорте приобрело, к сожалению, характер </a:t>
            </a:r>
            <a:r>
              <a:rPr lang="ru-RU" sz="2400" b="1" u="sng" dirty="0"/>
              <a:t>эпидемии. </a:t>
            </a:r>
          </a:p>
          <a:p>
            <a:r>
              <a:rPr lang="ru-RU" sz="2400" dirty="0"/>
              <a:t>В целом, эти препараты принимают более одного миллиона американцев. </a:t>
            </a:r>
          </a:p>
          <a:p>
            <a:r>
              <a:rPr lang="ru-RU" sz="2400" dirty="0"/>
              <a:t>Ситуация обостряется тем, что поступают эти препараты в основном с процветающего «черного рынка», который ежегодно поставляет анаболики в спортивные и спортивно-оздоровительные клубы на сотни миллионов долларов (Уильямс, 1997 г.). </a:t>
            </a:r>
          </a:p>
        </p:txBody>
      </p:sp>
    </p:spTree>
    <p:extLst>
      <p:ext uri="{BB962C8B-B14F-4D97-AF65-F5344CB8AC3E}">
        <p14:creationId xmlns="" xmlns:p14="http://schemas.microsoft.com/office/powerpoint/2010/main" val="3811537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889000" y="3153834"/>
            <a:ext cx="9779000" cy="1646302"/>
          </a:xfrm>
        </p:spPr>
        <p:txBody>
          <a:bodyPr/>
          <a:lstStyle/>
          <a:p>
            <a:pPr lvl="0">
              <a:spcBef>
                <a:spcPts val="1000"/>
              </a:spcBef>
            </a:pPr>
            <a:r>
              <a:rPr lang="ru-RU" sz="3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1. </a:t>
            </a:r>
            <a: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Понятие «допинг», эпоха стимуляторов – инъекционного тестостерона – стероидов</a:t>
            </a:r>
            <a:b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endParaRPr lang="ru-RU" sz="4400" dirty="0"/>
          </a:p>
        </p:txBody>
      </p:sp>
    </p:spTree>
    <p:extLst>
      <p:ext uri="{BB962C8B-B14F-4D97-AF65-F5344CB8AC3E}">
        <p14:creationId xmlns="" xmlns:p14="http://schemas.microsoft.com/office/powerpoint/2010/main" val="176476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2234" y="865189"/>
            <a:ext cx="8596668" cy="3880773"/>
          </a:xfrm>
        </p:spPr>
        <p:txBody>
          <a:bodyPr>
            <a:noAutofit/>
          </a:bodyPr>
          <a:lstStyle/>
          <a:p>
            <a:r>
              <a:rPr lang="ru-RU" sz="2800" dirty="0"/>
              <a:t>Примерно к таким же выводам приходят Дж. </a:t>
            </a:r>
            <a:r>
              <a:rPr lang="ru-RU" sz="2800" dirty="0" err="1"/>
              <a:t>Уилмор</a:t>
            </a:r>
            <a:r>
              <a:rPr lang="ru-RU" sz="2800" dirty="0"/>
              <a:t> и Д. </a:t>
            </a:r>
            <a:r>
              <a:rPr lang="ru-RU" sz="2800" dirty="0" err="1"/>
              <a:t>Костилл</a:t>
            </a:r>
            <a:r>
              <a:rPr lang="ru-RU" sz="2800" dirty="0"/>
              <a:t>, которые в фундаментальном руководстве </a:t>
            </a:r>
            <a:r>
              <a:rPr lang="ru-RU" sz="2800" b="1" dirty="0"/>
              <a:t>«Физиология спорта» </a:t>
            </a:r>
            <a:r>
              <a:rPr lang="ru-RU" sz="2800" dirty="0"/>
              <a:t>(2001 г.) утверждают, что «по разным данным, примерно 80 % тяжелоатлетов, метателей диска и толкателей ядра национального уровня применяют анаболические стероиды, причем, по мнению большинства авторов, эта цифра может быть заниженной.</a:t>
            </a:r>
          </a:p>
        </p:txBody>
      </p:sp>
    </p:spTree>
    <p:extLst>
      <p:ext uri="{BB962C8B-B14F-4D97-AF65-F5344CB8AC3E}">
        <p14:creationId xmlns="" xmlns:p14="http://schemas.microsoft.com/office/powerpoint/2010/main" val="39713829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6034" y="407989"/>
            <a:ext cx="10651066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/>
              <a:t>Практически нет олимпийских видов спорта, в которых не были бы зарегистрированы случаи употребления запрещенных препаратов!!!</a:t>
            </a:r>
          </a:p>
          <a:p>
            <a:pPr marL="0" indent="0">
              <a:buNone/>
            </a:pPr>
            <a:r>
              <a:rPr lang="ru-RU" sz="2400" dirty="0"/>
              <a:t>При этом распространение допинга находится в прямой зависимости от: </a:t>
            </a:r>
          </a:p>
          <a:p>
            <a:r>
              <a:rPr lang="ru-RU" sz="2400" dirty="0"/>
              <a:t>специфики вида спорта</a:t>
            </a:r>
          </a:p>
          <a:p>
            <a:r>
              <a:rPr lang="ru-RU" sz="2400" dirty="0"/>
              <a:t>эффективности использования в нем стимулирующих препаратов </a:t>
            </a:r>
          </a:p>
          <a:p>
            <a:r>
              <a:rPr lang="ru-RU" sz="2400" dirty="0"/>
              <a:t>уровня конкуренции</a:t>
            </a:r>
          </a:p>
          <a:p>
            <a:r>
              <a:rPr lang="ru-RU" sz="2400" dirty="0"/>
              <a:t>коммерциализации каждого из видов </a:t>
            </a:r>
          </a:p>
          <a:p>
            <a:r>
              <a:rPr lang="ru-RU" sz="2400" dirty="0"/>
              <a:t>качества контроля применения допинга </a:t>
            </a:r>
          </a:p>
          <a:p>
            <a:r>
              <a:rPr lang="ru-RU" sz="2400" dirty="0"/>
              <a:t>характера санкций </a:t>
            </a:r>
          </a:p>
          <a:p>
            <a:r>
              <a:rPr lang="ru-RU" sz="2400" dirty="0"/>
              <a:t>принципиальности федераций и организаторов соревнований. </a:t>
            </a:r>
          </a:p>
          <a:p>
            <a:pPr marL="0" indent="0">
              <a:buNone/>
            </a:pPr>
            <a:r>
              <a:rPr lang="ru-RU" sz="2400" b="1" dirty="0"/>
              <a:t>Наиболее распространено применение запрещенных субстанций в тяжелой атлетике и легкой атлетике!!! </a:t>
            </a:r>
          </a:p>
        </p:txBody>
      </p:sp>
    </p:spTree>
    <p:extLst>
      <p:ext uri="{BB962C8B-B14F-4D97-AF65-F5344CB8AC3E}">
        <p14:creationId xmlns="" xmlns:p14="http://schemas.microsoft.com/office/powerpoint/2010/main" val="1574459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4000" y="482601"/>
            <a:ext cx="10274300" cy="5787362"/>
          </a:xfrm>
        </p:spPr>
        <p:txBody>
          <a:bodyPr>
            <a:noAutofit/>
          </a:bodyPr>
          <a:lstStyle/>
          <a:p>
            <a:r>
              <a:rPr lang="ru-RU" sz="2800" dirty="0"/>
              <a:t>Эти виды по количеству официально зарегистрированных случаев, а также согласно данным анонимных опросов, бесспорно, в наибольшей мере подвержены использованию запрещенных препаратов. </a:t>
            </a:r>
          </a:p>
          <a:p>
            <a:r>
              <a:rPr lang="ru-RU" sz="2800" dirty="0"/>
              <a:t>Значительно в меньшей степени распространен допинг в других видах спорта. </a:t>
            </a:r>
          </a:p>
          <a:p>
            <a:r>
              <a:rPr lang="ru-RU" sz="2800" dirty="0"/>
              <a:t>Однако среди специалистов и спортсменов, работающих в подавляющем большинстве видов спорта, все шире распространяется </a:t>
            </a:r>
            <a:r>
              <a:rPr lang="ru-RU" sz="2800" b="1" u="sng" dirty="0"/>
              <a:t>мнение о невозможности добиться результатов современного уровня без применения запрещенных препаратов.</a:t>
            </a:r>
          </a:p>
        </p:txBody>
      </p:sp>
    </p:spTree>
    <p:extLst>
      <p:ext uri="{BB962C8B-B14F-4D97-AF65-F5344CB8AC3E}">
        <p14:creationId xmlns="" xmlns:p14="http://schemas.microsoft.com/office/powerpoint/2010/main" val="4193458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990601"/>
            <a:ext cx="9007302" cy="5774662"/>
          </a:xfrm>
        </p:spPr>
        <p:txBody>
          <a:bodyPr>
            <a:normAutofit/>
          </a:bodyPr>
          <a:lstStyle/>
          <a:p>
            <a:r>
              <a:rPr lang="ru-RU" sz="2400" dirty="0"/>
              <a:t>Специалисты убеждены, что количество официально выявляемых случаев применения допинга в спорте </a:t>
            </a:r>
            <a:r>
              <a:rPr lang="ru-RU" sz="2400" b="1" u="sng" dirty="0"/>
              <a:t>явно занижено </a:t>
            </a:r>
            <a:r>
              <a:rPr lang="ru-RU" sz="2400" dirty="0"/>
              <a:t>по сравнению с реальным положением дел. </a:t>
            </a:r>
          </a:p>
          <a:p>
            <a:r>
              <a:rPr lang="ru-RU" sz="2400" dirty="0"/>
              <a:t>Проблема здесь сводится к тому, что </a:t>
            </a:r>
            <a:r>
              <a:rPr lang="ru-RU" sz="2400" b="1" u="sng" dirty="0"/>
              <a:t>разработаны эффективные пути маскировки</a:t>
            </a:r>
            <a:r>
              <a:rPr lang="ru-RU" sz="2400" dirty="0"/>
              <a:t>, включающие своевременное прекращение приема препаратов, а также потребление соединений, прикрывающих использование допинга и делающих невозможным его выявление при контроле. </a:t>
            </a:r>
          </a:p>
          <a:p>
            <a:r>
              <a:rPr lang="ru-RU" sz="2400" dirty="0"/>
              <a:t>Показательным примером могут служить подходы к маскировке применения препаратов тестостерона.</a:t>
            </a:r>
          </a:p>
        </p:txBody>
      </p:sp>
    </p:spTree>
    <p:extLst>
      <p:ext uri="{BB962C8B-B14F-4D97-AF65-F5344CB8AC3E}">
        <p14:creationId xmlns="" xmlns:p14="http://schemas.microsoft.com/office/powerpoint/2010/main" val="33144778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9100" y="838201"/>
            <a:ext cx="8981902" cy="5761962"/>
          </a:xfrm>
        </p:spPr>
        <p:txBody>
          <a:bodyPr>
            <a:normAutofit/>
          </a:bodyPr>
          <a:lstStyle/>
          <a:p>
            <a:r>
              <a:rPr lang="ru-RU" sz="2400" dirty="0"/>
              <a:t>Вместе с тем не вызывает сомнений тот факт, что </a:t>
            </a:r>
            <a:r>
              <a:rPr lang="ru-RU" sz="2400" b="1" u="sng" dirty="0"/>
              <a:t>развитие аналитической техники для отслеживания допинг-агентов, совершенствование аналитических методов, постоянное расширение объемов тестирования </a:t>
            </a:r>
            <a:r>
              <a:rPr lang="ru-RU" sz="2400" dirty="0"/>
              <a:t>(в настоящее время антидопинговыми лабораториями, аккредитованными ВАДА, ежегодно проводится около 200 тыс. тестов) играют роль сдерживающего фактора для недобросовестных спортсменов при злоупотреблении запрещенными веществами и методами. </a:t>
            </a:r>
          </a:p>
          <a:p>
            <a:r>
              <a:rPr lang="ru-RU" sz="2400" dirty="0"/>
              <a:t>Это закономерно приводит к уменьшению применения допинга в спорте высших достижений</a:t>
            </a:r>
          </a:p>
        </p:txBody>
      </p:sp>
    </p:spTree>
    <p:extLst>
      <p:ext uri="{BB962C8B-B14F-4D97-AF65-F5344CB8AC3E}">
        <p14:creationId xmlns="" xmlns:p14="http://schemas.microsoft.com/office/powerpoint/2010/main" val="13796797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8300" y="736601"/>
            <a:ext cx="10020300" cy="5774662"/>
          </a:xfrm>
        </p:spPr>
        <p:txBody>
          <a:bodyPr>
            <a:normAutofit/>
          </a:bodyPr>
          <a:lstStyle/>
          <a:p>
            <a:r>
              <a:rPr lang="ru-RU" sz="2400" dirty="0"/>
              <a:t>В последние годы в специальных лабораториях различных стран проводится очень большая работа по выявлению случаев применения допинга в спорте. </a:t>
            </a:r>
          </a:p>
          <a:p>
            <a:pPr marL="0" indent="0">
              <a:buNone/>
            </a:pPr>
            <a:r>
              <a:rPr lang="ru-RU" sz="2400" b="1" u="sng" dirty="0"/>
              <a:t>Наиболее широко </a:t>
            </a:r>
            <a:r>
              <a:rPr lang="ru-RU" sz="2400" dirty="0"/>
              <a:t>используются стимуляторы и анаболические стероиды, о чем свидетельствуют представленные Медицинской комиссией МОК результаты исследований, проведенных в 1986 г. специальными лабораториями: </a:t>
            </a:r>
          </a:p>
          <a:p>
            <a:r>
              <a:rPr lang="ru-RU" sz="2400" dirty="0"/>
              <a:t>стимуляторы — 177 (26,3 %) </a:t>
            </a:r>
          </a:p>
          <a:p>
            <a:r>
              <a:rPr lang="ru-RU" sz="2400" dirty="0"/>
              <a:t>наркотические средства — 31 (4,6 %) </a:t>
            </a:r>
          </a:p>
          <a:p>
            <a:r>
              <a:rPr lang="ru-RU" sz="2400" dirty="0"/>
              <a:t>анаболические стероиды — 439 (65,3 %)</a:t>
            </a:r>
          </a:p>
          <a:p>
            <a:r>
              <a:rPr lang="ru-RU" sz="2400" dirty="0"/>
              <a:t> β-</a:t>
            </a:r>
            <a:r>
              <a:rPr lang="ru-RU" sz="2400" dirty="0" err="1"/>
              <a:t>адреноблокаторы</a:t>
            </a:r>
            <a:r>
              <a:rPr lang="ru-RU" sz="2400" dirty="0"/>
              <a:t> — 23 (3,4 %) </a:t>
            </a:r>
          </a:p>
          <a:p>
            <a:r>
              <a:rPr lang="ru-RU" sz="2400" dirty="0"/>
              <a:t>диуретические средства — 2 (0,3 %).</a:t>
            </a:r>
          </a:p>
        </p:txBody>
      </p:sp>
    </p:spTree>
    <p:extLst>
      <p:ext uri="{BB962C8B-B14F-4D97-AF65-F5344CB8AC3E}">
        <p14:creationId xmlns="" xmlns:p14="http://schemas.microsoft.com/office/powerpoint/2010/main" val="9792706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9900" y="1181101"/>
            <a:ext cx="11049000" cy="4580862"/>
          </a:xfrm>
        </p:spPr>
        <p:txBody>
          <a:bodyPr>
            <a:noAutofit/>
          </a:bodyPr>
          <a:lstStyle/>
          <a:p>
            <a:r>
              <a:rPr lang="ru-RU" sz="2800" dirty="0"/>
              <a:t>Результаты, опубликованные МОК в последующие годы, свидетельствуют об определенном </a:t>
            </a:r>
            <a:r>
              <a:rPr lang="ru-RU" sz="2800" b="1" u="sng" dirty="0"/>
              <a:t>увеличении общего количества положительных реакций</a:t>
            </a:r>
            <a:r>
              <a:rPr lang="ru-RU" sz="2800" dirty="0"/>
              <a:t>, однако соотношение препаратов различных классов остается относительно стабильным. </a:t>
            </a:r>
          </a:p>
          <a:p>
            <a:r>
              <a:rPr lang="ru-RU" sz="2800" dirty="0"/>
              <a:t>Например, в 1988 г. аккредитованные МОК лаборатории провели анализ 47 069 проб, из которых 1353 дали положительный результат (2,45 %). </a:t>
            </a:r>
          </a:p>
          <a:p>
            <a:r>
              <a:rPr lang="ru-RU" sz="2800" dirty="0"/>
              <a:t>Более половины случаев (791) были связаны с употреблением анаболических стероидов. </a:t>
            </a:r>
          </a:p>
        </p:txBody>
      </p:sp>
    </p:spTree>
    <p:extLst>
      <p:ext uri="{BB962C8B-B14F-4D97-AF65-F5344CB8AC3E}">
        <p14:creationId xmlns="" xmlns:p14="http://schemas.microsoft.com/office/powerpoint/2010/main" val="18492124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3334" y="280989"/>
            <a:ext cx="10257366" cy="6107111"/>
          </a:xfrm>
        </p:spPr>
        <p:txBody>
          <a:bodyPr>
            <a:normAutofit/>
          </a:bodyPr>
          <a:lstStyle/>
          <a:p>
            <a:r>
              <a:rPr lang="ru-RU" sz="2800" b="1" u="sng" dirty="0"/>
              <a:t>Соотношение</a:t>
            </a:r>
            <a:r>
              <a:rPr lang="ru-RU" sz="2800" dirty="0"/>
              <a:t> препаратов различных групп, применяемых в олимпийском спорте, </a:t>
            </a:r>
            <a:r>
              <a:rPr lang="ru-RU" sz="2800" b="1" u="sng" dirty="0"/>
              <a:t>почти не изменилось </a:t>
            </a:r>
            <a:r>
              <a:rPr lang="ru-RU" sz="2800" dirty="0"/>
              <a:t>и в дальнейшем. </a:t>
            </a:r>
          </a:p>
          <a:p>
            <a:pPr marL="0" indent="0">
              <a:buNone/>
            </a:pPr>
            <a:r>
              <a:rPr lang="ru-RU" sz="2800" dirty="0"/>
              <a:t>В 1992 г., например, аккредитованные МОК 23 лаборатории выявили 1251 случай применения запрещенных препаратов, в том числе: </a:t>
            </a:r>
          </a:p>
          <a:p>
            <a:r>
              <a:rPr lang="ru-RU" sz="2800" dirty="0"/>
              <a:t>стимуляторы — 277 (21,1 %) </a:t>
            </a:r>
          </a:p>
          <a:p>
            <a:r>
              <a:rPr lang="ru-RU" sz="2800" dirty="0"/>
              <a:t>наркотические средства — 102 (8,2 %) </a:t>
            </a:r>
          </a:p>
          <a:p>
            <a:r>
              <a:rPr lang="ru-RU" sz="2800" dirty="0"/>
              <a:t>анаболические стероиды — 717 (57,3 %) </a:t>
            </a:r>
          </a:p>
          <a:p>
            <a:r>
              <a:rPr lang="ru-RU" sz="2800" dirty="0"/>
              <a:t>β-</a:t>
            </a:r>
            <a:r>
              <a:rPr lang="ru-RU" sz="2800" dirty="0" err="1"/>
              <a:t>адреноблокаторы</a:t>
            </a:r>
            <a:r>
              <a:rPr lang="ru-RU" sz="2800" dirty="0"/>
              <a:t> — 12 (0,1 %) </a:t>
            </a:r>
          </a:p>
          <a:p>
            <a:r>
              <a:rPr lang="ru-RU" sz="2800" dirty="0"/>
              <a:t>диуретические средства — 70 (5,6 %) </a:t>
            </a:r>
          </a:p>
          <a:p>
            <a:r>
              <a:rPr lang="ru-RU" sz="2800" dirty="0"/>
              <a:t>другие вещества — 79 (6.3 %). </a:t>
            </a:r>
          </a:p>
        </p:txBody>
      </p:sp>
    </p:spTree>
    <p:extLst>
      <p:ext uri="{BB962C8B-B14F-4D97-AF65-F5344CB8AC3E}">
        <p14:creationId xmlns="" xmlns:p14="http://schemas.microsoft.com/office/powerpoint/2010/main" val="33102030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0200" y="800101"/>
            <a:ext cx="10756900" cy="58381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В 2001 г. 24 антидопинговые лаборатории проанализировали более 125 тыс. проб, положительные результаты были выявлены в 1,65 % случаев, как во время соревнований, так и во </a:t>
            </a:r>
            <a:r>
              <a:rPr lang="ru-RU" sz="2400" dirty="0" err="1"/>
              <a:t>внесоревновательный</a:t>
            </a:r>
            <a:r>
              <a:rPr lang="ru-RU" sz="2400" dirty="0"/>
              <a:t> период. </a:t>
            </a:r>
          </a:p>
          <a:p>
            <a:r>
              <a:rPr lang="ru-RU" sz="2400" dirty="0"/>
              <a:t>В 2003 г. — более 151 тыс. проб, положительные результаты — 1,62 % </a:t>
            </a:r>
          </a:p>
          <a:p>
            <a:r>
              <a:rPr lang="ru-RU" sz="2400" dirty="0"/>
              <a:t>В 2004 г. — более 169 тыс. проб, положительные результаты — 1,72 % </a:t>
            </a:r>
          </a:p>
          <a:p>
            <a:r>
              <a:rPr lang="ru-RU" sz="2400" dirty="0"/>
              <a:t>В 2005 г. — более 183 тыс. проб, положительные результаты — 2,13 % </a:t>
            </a:r>
          </a:p>
          <a:p>
            <a:r>
              <a:rPr lang="ru-RU" sz="2400" dirty="0"/>
              <a:t>В 2006 г. — более 198 тыс. проб, положительные результаты — 1,96 %. </a:t>
            </a:r>
          </a:p>
          <a:p>
            <a:pPr marL="0" indent="0">
              <a:buNone/>
            </a:pPr>
            <a:r>
              <a:rPr lang="ru-RU" sz="2400" b="1" u="sng" dirty="0"/>
              <a:t>Наиболее широко </a:t>
            </a:r>
            <a:r>
              <a:rPr lang="ru-RU" sz="2400" dirty="0"/>
              <a:t>применялись анаболические агенты, β-</a:t>
            </a:r>
            <a:r>
              <a:rPr lang="ru-RU" sz="2400" dirty="0" err="1"/>
              <a:t>адреномиметики</a:t>
            </a:r>
            <a:r>
              <a:rPr lang="ru-RU" sz="2400" dirty="0"/>
              <a:t>, </a:t>
            </a:r>
            <a:r>
              <a:rPr lang="ru-RU" sz="2400" dirty="0" err="1"/>
              <a:t>каннабиноиды</a:t>
            </a:r>
            <a:r>
              <a:rPr lang="ru-RU" sz="2400" dirty="0"/>
              <a:t> и стимуляторы. </a:t>
            </a:r>
          </a:p>
          <a:p>
            <a:pPr marL="0" indent="0">
              <a:buNone/>
            </a:pPr>
            <a:r>
              <a:rPr lang="ru-RU" sz="2400" dirty="0"/>
              <a:t>Остальные вещества и методы, включая диуретики, использовались редко</a:t>
            </a:r>
          </a:p>
        </p:txBody>
      </p:sp>
    </p:spTree>
    <p:extLst>
      <p:ext uri="{BB962C8B-B14F-4D97-AF65-F5344CB8AC3E}">
        <p14:creationId xmlns="" xmlns:p14="http://schemas.microsoft.com/office/powerpoint/2010/main" val="16724055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072" y="146304"/>
            <a:ext cx="11899392" cy="792480"/>
          </a:xfrm>
        </p:spPr>
        <p:txBody>
          <a:bodyPr>
            <a:normAutofit fontScale="90000"/>
          </a:bodyPr>
          <a:lstStyle/>
          <a:p>
            <a:pPr lvl="0"/>
            <a:r>
              <a:rPr lang="ru-RU" altLang="ru-RU" sz="27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Тестирования, проводимые различными аккредитованными лабораториями, и % дисквалифицированных спортсменов в 2014 г.</a:t>
            </a:r>
            <a:r>
              <a:rPr lang="ru-RU" altLang="ru-RU" sz="2000" dirty="0">
                <a:solidFill>
                  <a:schemeClr val="tx1"/>
                </a:solidFill>
              </a:rPr>
              <a:t/>
            </a:r>
            <a:br>
              <a:rPr lang="ru-RU" altLang="ru-RU" sz="2000" dirty="0">
                <a:solidFill>
                  <a:schemeClr val="tx1"/>
                </a:solidFill>
              </a:rPr>
            </a:br>
            <a:endParaRPr lang="ru-RU" sz="20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1914108229"/>
              </p:ext>
            </p:extLst>
          </p:nvPr>
        </p:nvGraphicFramePr>
        <p:xfrm>
          <a:off x="677862" y="1036316"/>
          <a:ext cx="10404665" cy="5779093"/>
        </p:xfrm>
        <a:graphic>
          <a:graphicData uri="http://schemas.openxmlformats.org/drawingml/2006/table">
            <a:tbl>
              <a:tblPr firstRow="1" firstCol="1" bandRow="1"/>
              <a:tblGrid>
                <a:gridCol w="7346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274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700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47253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92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Тестирующая организация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образцов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Неблагоприятные результаты анализа (%)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34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IAAF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3841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34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CHINADA(Китай)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2918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34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RUSADA(Россия)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1607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34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USADA(США)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1426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34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AFLD-NADO(Франция)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1299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34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IND-NADO(Индия)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1246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34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NADA(Германия)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206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 (Европейская легкоатлетическая ассоциация)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34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TUR-NADO(Турция)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666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34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BRA-ATH (Бразилия)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834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JADA (Япония)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834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CONI (Италия)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834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ESP‐ NADO (Испания)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34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UKAD (Великобритания)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834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ADoP (Португалия)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11" marR="13011" marT="13011" marB="1301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98897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0500" y="609600"/>
            <a:ext cx="8343900" cy="5431761"/>
          </a:xfrm>
        </p:spPr>
        <p:txBody>
          <a:bodyPr>
            <a:normAutofit/>
          </a:bodyPr>
          <a:lstStyle/>
          <a:p>
            <a:pPr lvl="0">
              <a:buClr>
                <a:srgbClr val="90C226"/>
              </a:buClr>
            </a:pPr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К допингу относятся </a:t>
            </a:r>
            <a:r>
              <a:rPr lang="ru-RU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препараты, которые применяются спортсменами для искусственного, принудительного повышения работоспособности в период учебно-тренировочного процесса и соревновательной деятельности. </a:t>
            </a:r>
          </a:p>
          <a:p>
            <a:pPr lvl="0">
              <a:buClr>
                <a:srgbClr val="90C226"/>
              </a:buClr>
            </a:pPr>
            <a:r>
              <a:rPr lang="ru-RU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В зависимости от вида спорта, они могут обладать совершенно различными и даже противоположными фармакологическими действиями: от психостимулирующего до транквилизирующего, от мочегонного до </a:t>
            </a:r>
            <a:r>
              <a:rPr lang="ru-RU" sz="24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кардиотропного</a:t>
            </a:r>
            <a:r>
              <a:rPr lang="ru-RU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влияния.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871466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4934" y="1195389"/>
            <a:ext cx="8596668" cy="3880773"/>
          </a:xfrm>
        </p:spPr>
        <p:txBody>
          <a:bodyPr>
            <a:noAutofit/>
          </a:bodyPr>
          <a:lstStyle/>
          <a:p>
            <a:r>
              <a:rPr lang="ru-RU" sz="2400" dirty="0"/>
              <a:t>Сложнейшей проблемой современного спорта явилось использование </a:t>
            </a:r>
            <a:r>
              <a:rPr lang="ru-RU" sz="2400" b="1" u="sng" dirty="0"/>
              <a:t>кровяного допинга. </a:t>
            </a:r>
          </a:p>
          <a:p>
            <a:r>
              <a:rPr lang="ru-RU" sz="2400" dirty="0"/>
              <a:t>Высокий </a:t>
            </a:r>
            <a:r>
              <a:rPr lang="ru-RU" sz="2400" dirty="0" err="1"/>
              <a:t>эргогенный</a:t>
            </a:r>
            <a:r>
              <a:rPr lang="ru-RU" sz="2400" dirty="0"/>
              <a:t> эффект этого метода стимулирует широкое его применение в видах спорта, связанных с проявлением выносливости. </a:t>
            </a:r>
          </a:p>
          <a:p>
            <a:r>
              <a:rPr lang="ru-RU" sz="2400" dirty="0"/>
              <a:t>На протяжении многих лет </a:t>
            </a:r>
            <a:r>
              <a:rPr lang="ru-RU" sz="2400" b="1" u="sng" dirty="0"/>
              <a:t>(1980-е - начало 1990-х годов)</a:t>
            </a:r>
            <a:r>
              <a:rPr lang="ru-RU" sz="2400" dirty="0"/>
              <a:t> забор, сохранение и последующее введение </a:t>
            </a:r>
            <a:r>
              <a:rPr lang="ru-RU" sz="2400" dirty="0" err="1"/>
              <a:t>эритроцитарной</a:t>
            </a:r>
            <a:r>
              <a:rPr lang="ru-RU" sz="2400" dirty="0"/>
              <a:t> массы </a:t>
            </a:r>
            <a:r>
              <a:rPr lang="ru-RU" sz="2400" b="1" u="sng" dirty="0"/>
              <a:t>было практически легальным </a:t>
            </a:r>
            <a:r>
              <a:rPr lang="ru-RU" sz="2400" dirty="0"/>
              <a:t>средством повышения спортивной работоспособности, и многие победы и рекорды тех лет были результатом применения кровяного допинга. </a:t>
            </a:r>
          </a:p>
        </p:txBody>
      </p:sp>
    </p:spTree>
    <p:extLst>
      <p:ext uri="{BB962C8B-B14F-4D97-AF65-F5344CB8AC3E}">
        <p14:creationId xmlns="" xmlns:p14="http://schemas.microsoft.com/office/powerpoint/2010/main" val="28727162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6234" y="1182689"/>
            <a:ext cx="9190566" cy="3880773"/>
          </a:xfrm>
        </p:spPr>
        <p:txBody>
          <a:bodyPr>
            <a:noAutofit/>
          </a:bodyPr>
          <a:lstStyle/>
          <a:p>
            <a:r>
              <a:rPr lang="ru-RU" sz="2800" b="1" u="sng" dirty="0"/>
              <a:t>Сложность </a:t>
            </a:r>
            <a:r>
              <a:rPr lang="ru-RU" sz="2800" dirty="0"/>
              <a:t>определения его применения длительное время </a:t>
            </a:r>
            <a:r>
              <a:rPr lang="ru-RU" sz="2800" b="1" u="sng" dirty="0"/>
              <a:t>не позволяла </a:t>
            </a:r>
            <a:r>
              <a:rPr lang="ru-RU" sz="2800" dirty="0"/>
              <a:t>создать действенную систему допинг-контроля. </a:t>
            </a:r>
          </a:p>
          <a:p>
            <a:r>
              <a:rPr lang="ru-RU" sz="2800" dirty="0"/>
              <a:t>В связи с применением кровяного допинга периодически возникали </a:t>
            </a:r>
            <a:r>
              <a:rPr lang="ru-RU" sz="2800" b="1" u="sng" dirty="0"/>
              <a:t>скандалы. </a:t>
            </a:r>
          </a:p>
          <a:p>
            <a:r>
              <a:rPr lang="ru-RU" sz="2800" dirty="0"/>
              <a:t>В частности, на </a:t>
            </a:r>
            <a:r>
              <a:rPr lang="ru-RU" sz="2800" b="1" u="sng" dirty="0"/>
              <a:t>Играх Олимпиады 1984 г. </a:t>
            </a:r>
            <a:r>
              <a:rPr lang="ru-RU" sz="2800" dirty="0"/>
              <a:t>в Лос-Анджелесе велосипедисты США были уличены в переливании крови, взятой у родственников спортсменов.</a:t>
            </a:r>
          </a:p>
        </p:txBody>
      </p:sp>
    </p:spTree>
    <p:extLst>
      <p:ext uri="{BB962C8B-B14F-4D97-AF65-F5344CB8AC3E}">
        <p14:creationId xmlns="" xmlns:p14="http://schemas.microsoft.com/office/powerpoint/2010/main" val="23409255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0634" y="865189"/>
            <a:ext cx="9063566" cy="3880773"/>
          </a:xfrm>
        </p:spPr>
        <p:txBody>
          <a:bodyPr>
            <a:noAutofit/>
          </a:bodyPr>
          <a:lstStyle/>
          <a:p>
            <a:r>
              <a:rPr lang="ru-RU" sz="2400" b="1" u="sng" dirty="0"/>
              <a:t>Появление </a:t>
            </a:r>
            <a:r>
              <a:rPr lang="ru-RU" sz="2400" dirty="0"/>
              <a:t>относительно объективных методов контроля за применением кровяного допинга привело к интенсивному поиску его </a:t>
            </a:r>
            <a:r>
              <a:rPr lang="ru-RU" sz="2400" b="1" u="sng" dirty="0"/>
              <a:t>фармакологических аналогов. </a:t>
            </a:r>
          </a:p>
          <a:p>
            <a:r>
              <a:rPr lang="ru-RU" sz="2400" dirty="0"/>
              <a:t>В спорт широко проник </a:t>
            </a:r>
            <a:r>
              <a:rPr lang="ru-RU" sz="2400" b="1" u="sng" dirty="0" err="1"/>
              <a:t>эритропоэтин</a:t>
            </a:r>
            <a:r>
              <a:rPr lang="ru-RU" sz="2400" dirty="0"/>
              <a:t> препарат, рекомендованный для клинического применения при лечении анемии у больных. </a:t>
            </a:r>
          </a:p>
          <a:p>
            <a:r>
              <a:rPr lang="ru-RU" sz="2400" dirty="0"/>
              <a:t>Практически в течение 10 лет, вплоть до конца 1990-х годов, когда </a:t>
            </a:r>
            <a:r>
              <a:rPr lang="ru-RU" sz="2400" b="1" u="sng" dirty="0"/>
              <a:t>за применение </a:t>
            </a:r>
            <a:r>
              <a:rPr lang="ru-RU" sz="2400" dirty="0"/>
              <a:t>препаратов </a:t>
            </a:r>
            <a:r>
              <a:rPr lang="ru-RU" sz="2400" dirty="0" err="1"/>
              <a:t>эритропоэтина</a:t>
            </a:r>
            <a:r>
              <a:rPr lang="ru-RU" sz="2400" dirty="0"/>
              <a:t> спортсмены стали подвергаться </a:t>
            </a:r>
            <a:r>
              <a:rPr lang="ru-RU" sz="2400" b="1" u="sng" dirty="0"/>
              <a:t>строгим санкциям</a:t>
            </a:r>
            <a:r>
              <a:rPr lang="ru-RU" sz="2400" dirty="0"/>
              <a:t>, этот препарат являлся эффективным способом повышения результатов для многих спортсменов, пошедших по этому пути.</a:t>
            </a:r>
          </a:p>
        </p:txBody>
      </p:sp>
    </p:spTree>
    <p:extLst>
      <p:ext uri="{BB962C8B-B14F-4D97-AF65-F5344CB8AC3E}">
        <p14:creationId xmlns="" xmlns:p14="http://schemas.microsoft.com/office/powerpoint/2010/main" val="12549487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4500" y="749301"/>
            <a:ext cx="8905702" cy="5673062"/>
          </a:xfrm>
        </p:spPr>
        <p:txBody>
          <a:bodyPr>
            <a:normAutofit/>
          </a:bodyPr>
          <a:lstStyle/>
          <a:p>
            <a:r>
              <a:rPr lang="ru-RU" sz="2400" dirty="0"/>
              <a:t>Прошло совсем немного времени, и в 2001 г. на американском рынке появился и молниеносно проник в спорт высших достижений еще более эффективный препарат аналогичного действия, но не включенный в список запрещенных — </a:t>
            </a:r>
            <a:r>
              <a:rPr lang="ru-RU" sz="2400" b="1" u="sng" dirty="0" err="1"/>
              <a:t>дарбепоэтин</a:t>
            </a:r>
            <a:r>
              <a:rPr lang="ru-RU" sz="2400" b="1" u="sng" dirty="0"/>
              <a:t>. </a:t>
            </a:r>
          </a:p>
          <a:p>
            <a:r>
              <a:rPr lang="ru-RU" sz="2400" dirty="0"/>
              <a:t>Его массовое применение на зимних Олимпийских играх 2002 г. в Солт-Лейк-Сити вызвало серию дисквалификации и скандалов. </a:t>
            </a:r>
          </a:p>
          <a:p>
            <a:r>
              <a:rPr lang="ru-RU" sz="2400" dirty="0"/>
              <a:t>Так, в результате дисквалификации украинской лыжницы </a:t>
            </a:r>
            <a:r>
              <a:rPr lang="ru-RU" sz="2400" b="1" u="sng" dirty="0"/>
              <a:t>Ирины </a:t>
            </a:r>
            <a:r>
              <a:rPr lang="ru-RU" sz="2400" b="1" u="sng" dirty="0" err="1"/>
              <a:t>Терели</a:t>
            </a:r>
            <a:r>
              <a:rPr lang="ru-RU" sz="2400" b="1" u="sng" dirty="0"/>
              <a:t> </a:t>
            </a:r>
            <a:r>
              <a:rPr lang="ru-RU" sz="2400" dirty="0"/>
              <a:t>пострадала вся команда, которую непосредственно перед стартом лишили права участвовать в лыжной эстафете. </a:t>
            </a:r>
          </a:p>
        </p:txBody>
      </p:sp>
    </p:spTree>
    <p:extLst>
      <p:ext uri="{BB962C8B-B14F-4D97-AF65-F5344CB8AC3E}">
        <p14:creationId xmlns="" xmlns:p14="http://schemas.microsoft.com/office/powerpoint/2010/main" val="38711322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8501"/>
            <a:ext cx="9423400" cy="5761962"/>
          </a:xfrm>
        </p:spPr>
        <p:txBody>
          <a:bodyPr>
            <a:normAutofit/>
          </a:bodyPr>
          <a:lstStyle/>
          <a:p>
            <a:r>
              <a:rPr lang="ru-RU" sz="2400" dirty="0"/>
              <a:t>В последние годы система антидопингового контроля столкнулась с еще одной проблемой — интенсивным развитием индустрии </a:t>
            </a:r>
            <a:r>
              <a:rPr lang="ru-RU" sz="2400" b="1" u="sng" dirty="0"/>
              <a:t>пищевых добавок и спортивного питания </a:t>
            </a:r>
            <a:r>
              <a:rPr lang="ru-RU" sz="2400" dirty="0"/>
              <a:t>и внедрением их в практику подготовки спортсменов. </a:t>
            </a:r>
          </a:p>
          <a:p>
            <a:r>
              <a:rPr lang="ru-RU" sz="2400" dirty="0"/>
              <a:t>Этикетки на добавках не всегда отражают их действительное содержание, встречаются случаи несоответствия данных, представленных на этикетках, реальному составу. </a:t>
            </a:r>
          </a:p>
          <a:p>
            <a:r>
              <a:rPr lang="ru-RU" sz="2400" dirty="0"/>
              <a:t>В добавках встречаются анаболические стероиды, эфедрин и другие запрещенные препараты. </a:t>
            </a:r>
          </a:p>
          <a:p>
            <a:endParaRPr lang="ru-RU" sz="2400" b="1" dirty="0"/>
          </a:p>
          <a:p>
            <a:pPr marL="0" indent="0">
              <a:buNone/>
            </a:pPr>
            <a:r>
              <a:rPr lang="ru-RU" sz="2400" b="1" dirty="0"/>
              <a:t>Выявлено значительное количество случаев положительных результатов при допинг-контроле вследствие применения пищевых добавок.</a:t>
            </a:r>
          </a:p>
        </p:txBody>
      </p:sp>
    </p:spTree>
    <p:extLst>
      <p:ext uri="{BB962C8B-B14F-4D97-AF65-F5344CB8AC3E}">
        <p14:creationId xmlns="" xmlns:p14="http://schemas.microsoft.com/office/powerpoint/2010/main" val="40210891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2300" y="977899"/>
            <a:ext cx="8943802" cy="5571463"/>
          </a:xfrm>
        </p:spPr>
        <p:txBody>
          <a:bodyPr>
            <a:normAutofit/>
          </a:bodyPr>
          <a:lstStyle/>
          <a:p>
            <a:r>
              <a:rPr lang="ru-RU" sz="2800" b="1" dirty="0"/>
              <a:t>Потребление БАД в олимпийском и профессиональном спорте достигло огромных размеров.</a:t>
            </a:r>
          </a:p>
          <a:p>
            <a:pPr marL="0" indent="0">
              <a:buNone/>
            </a:pPr>
            <a:r>
              <a:rPr lang="ru-RU" sz="2800" b="1" dirty="0"/>
              <a:t> </a:t>
            </a:r>
          </a:p>
          <a:p>
            <a:r>
              <a:rPr lang="ru-RU" sz="2800" dirty="0"/>
              <a:t>Так, исследования, проведенные на Играх XXVII Олимпиады в Сиднее с участием 2758 спортсменов (более 25 % всех участников), показали, что различные ДД принимали 2167 спортсменов (78,6 %), 542 спортсмена (19,7 %) использовали по 6-7 средств, а один — 26 (</a:t>
            </a:r>
            <a:r>
              <a:rPr lang="ru-RU" sz="2800" dirty="0" err="1"/>
              <a:t>Corrigan</a:t>
            </a:r>
            <a:r>
              <a:rPr lang="ru-RU" sz="2800" dirty="0"/>
              <a:t>, </a:t>
            </a:r>
            <a:r>
              <a:rPr lang="ru-RU" sz="2800" dirty="0" err="1"/>
              <a:t>Kaslauskas</a:t>
            </a:r>
            <a:r>
              <a:rPr lang="ru-RU" sz="2800" dirty="0"/>
              <a:t>, 2002). </a:t>
            </a:r>
          </a:p>
        </p:txBody>
      </p:sp>
    </p:spTree>
    <p:extLst>
      <p:ext uri="{BB962C8B-B14F-4D97-AF65-F5344CB8AC3E}">
        <p14:creationId xmlns="" xmlns:p14="http://schemas.microsoft.com/office/powerpoint/2010/main" val="5589606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2600" y="4169834"/>
            <a:ext cx="9258300" cy="1646302"/>
          </a:xfrm>
        </p:spPr>
        <p:txBody>
          <a:bodyPr/>
          <a:lstStyle/>
          <a:p>
            <a:pPr lvl="0">
              <a:spcBef>
                <a:spcPts val="1000"/>
              </a:spcBef>
            </a:pPr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/>
            </a:r>
            <a:b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3. </a:t>
            </a:r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Современное состояние проблемы допинга в олимпийском спорте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/>
            </a:r>
            <a:b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270387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" y="292608"/>
            <a:ext cx="10802112" cy="1121664"/>
          </a:xfrm>
        </p:spPr>
        <p:txBody>
          <a:bodyPr>
            <a:normAutofit fontScale="90000"/>
          </a:bodyPr>
          <a:lstStyle/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Применение запрещённых препаратов на Олимпийских зимних играх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9184" y="1597152"/>
            <a:ext cx="10351008" cy="4998720"/>
          </a:xfrm>
        </p:spPr>
        <p:txBody>
          <a:bodyPr>
            <a:normAutofit/>
          </a:bodyPr>
          <a:lstStyle/>
          <a:p>
            <a:pPr lvl="0" indent="449580" algn="just">
              <a:lnSpc>
                <a:spcPct val="107000"/>
              </a:lnSpc>
              <a:buClr>
                <a:srgbClr val="90C226"/>
              </a:buClr>
            </a:pP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Последние десятилетия были омрачены огромным количеством допинг-скандалов в зимних видах спорта, особенно - в лыжных гонках, биатлоне и хоккее. </a:t>
            </a:r>
          </a:p>
          <a:p>
            <a:pPr lvl="0" indent="449580" algn="just">
              <a:lnSpc>
                <a:spcPct val="107000"/>
              </a:lnSpc>
              <a:buClr>
                <a:srgbClr val="90C226"/>
              </a:buClr>
            </a:pP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Рассмотрим подробнее случаи употребления допинга в некоторых из зимних олимпийских видов спорта за последние несколько лет.</a:t>
            </a:r>
            <a:endParaRPr lang="ru-RU" sz="32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967261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365760"/>
            <a:ext cx="10673418" cy="5675601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В биатлоне за последнее десятилетие произошло сразу несколько допинг-скандалов с участием преимущественно российских спортсменов. </a:t>
            </a: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На Олимпийских Играх 2006 г. В Турине российская биатлонистка Ольга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Пылёва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выиграла серебряную медаль в индивидуальной гонке на 15 км, однако сдала положительный тест на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карфедон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была лишена медали и дисквалифицирована на два года. </a:t>
            </a: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Сразу после объявления решения суда Ольга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Пылёва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объявила о завершении спортивной карьеры, однако в 2007 г. приняла решение вернуться в большой спорт, подала прошение о сокращении срока дисквалификации в Международный союз биатлонистов (IBU), но получила отказ.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22169267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11574" y="182880"/>
            <a:ext cx="11026986" cy="5895057"/>
          </a:xfrm>
        </p:spPr>
        <p:txBody>
          <a:bodyPr>
            <a:normAutofit/>
          </a:bodyPr>
          <a:lstStyle/>
          <a:p>
            <a:pPr indent="449580" algn="just">
              <a:lnSpc>
                <a:spcPct val="107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Отбыв двухгодовую дисквалификацию, она успешно вернулась в биатлон. </a:t>
            </a:r>
          </a:p>
          <a:p>
            <a:pPr indent="449580" algn="just">
              <a:lnSpc>
                <a:spcPct val="107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Данный допинг-случай связан с употреблением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карфедона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форме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фонтурацетама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indent="449580" algn="just">
              <a:lnSpc>
                <a:spcPct val="107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ноотропный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препарат, стимулирующий двигательную реакцию и повышающий физическую работоспособность. </a:t>
            </a:r>
          </a:p>
          <a:p>
            <a:pPr indent="449580" algn="just">
              <a:lnSpc>
                <a:spcPct val="107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Препарат был назначен спортсменке личным врачом, не работающим со сборной России по биатлону. </a:t>
            </a:r>
          </a:p>
          <a:p>
            <a:pPr indent="449580" algn="just">
              <a:lnSpc>
                <a:spcPct val="107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Таким образом, можно сделать вывод, что данный случай применения допинга не имеет отношения к работе Союза биатлонистов России, а является оплошностью самого спортсмена.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19194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419100"/>
            <a:ext cx="9723966" cy="6070600"/>
          </a:xfrm>
        </p:spPr>
        <p:txBody>
          <a:bodyPr>
            <a:normAutofit/>
          </a:bodyPr>
          <a:lstStyle/>
          <a:p>
            <a:r>
              <a:rPr lang="ru-RU" sz="2400" dirty="0"/>
              <a:t>По мнению историков, применение допинга спортсменами – это не новость. </a:t>
            </a:r>
          </a:p>
          <a:p>
            <a:r>
              <a:rPr lang="ru-RU" sz="2400" dirty="0"/>
              <a:t>И отнюдь не современная проблема. </a:t>
            </a:r>
          </a:p>
          <a:p>
            <a:r>
              <a:rPr lang="ru-RU" sz="2400" dirty="0"/>
              <a:t>Оказывается, еще 300-400 лет назад африканские племена обнаружили, что, если растереть тело экстрактом определенных растений, человек впадает в возбужденное состояние, у него увеличивается работоспособность, притупляется чувство страха. </a:t>
            </a:r>
          </a:p>
          <a:p>
            <a:r>
              <a:rPr lang="ru-RU" sz="2400" dirty="0"/>
              <a:t>Как свидетельствуют испанские средневековые хроники, широко применяли природные стимуляторы майя и ацтеки - для поднятия боевого духа воинов. </a:t>
            </a:r>
          </a:p>
          <a:p>
            <a:r>
              <a:rPr lang="ru-RU" sz="2400" dirty="0"/>
              <a:t>Древние японские летописи также упоминают о тайных снадобьях, применяемых самураями для победы над врагами</a:t>
            </a:r>
          </a:p>
        </p:txBody>
      </p:sp>
    </p:spTree>
    <p:extLst>
      <p:ext uri="{BB962C8B-B14F-4D97-AF65-F5344CB8AC3E}">
        <p14:creationId xmlns="" xmlns:p14="http://schemas.microsoft.com/office/powerpoint/2010/main" val="7537412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0416" y="304800"/>
            <a:ext cx="10948416" cy="5736561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Следующий допинг-скандал в биатлоне произошёл спустя два года в декабре 2008 г. </a:t>
            </a: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В центре внимания оказались вновь российские биатлонисты. </a:t>
            </a: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Сразу три топ-биатлониста сборной России сдали положительный тест на допинг на первом этапе Кубка мира по биатлону 2008/2009 в шведском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Эстерсунде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В допинг-пробах Альбины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Ахатовой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Екатерины Юрьевой и Дмитрия Ярошенко был обнаружен рекомбинантный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эритропоэтин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Эритропоэтин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— это гормон почек, регулирующий выработку эритроцитов. </a:t>
            </a: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Он используется в циклических видах спорта для улучшения подачи кислорода к мышцам, что повышает способность мышц выдерживать серьёзную нагрузку. 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10741014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82880" y="158496"/>
            <a:ext cx="10765536" cy="5882865"/>
          </a:xfrm>
        </p:spPr>
        <p:txBody>
          <a:bodyPr>
            <a:normAutofit/>
          </a:bodyPr>
          <a:lstStyle/>
          <a:p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Ахатова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Юрьева и Ярошенко 11 августа 2009 г. решением суда были отстранены от участия в соревнованиях на срок два года без права участия на Олимпиаде в Ванкувере и Сочи. </a:t>
            </a: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Однако позднее из-за отмены 45-ой поправки им было разрешено принять участие в Олимпийских Играх 2014 г. В Сочи. </a:t>
            </a: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Несмотря на подобное решение, Альбина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Ахатова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и Екатерина Юрьева подали апелляцию сначала в Спортивный арбитражный суд в Лозанне, а затем в Верховный суд Швейцарии. </a:t>
            </a: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11 мая 2010 г. апелляция была отклонена высшей инстанцией, и, таким образом, санкции в отношении спортсменов были оставлены без изменений. 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28909275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0688" y="219456"/>
            <a:ext cx="10911840" cy="5821905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Данный допинг-скандал до сих пор вызывает ряд вопросов относительно путей попадания рекомбинантного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эритропоэтина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в организм спортсменов. </a:t>
            </a:r>
          </a:p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Альбина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Ахатова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и Екатерина Юрьева так и не признали свою вину. </a:t>
            </a:r>
          </a:p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Альбина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Ахатова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по истечении срока дисквалификации объявила о завершении спортивной карьеры, </a:t>
            </a:r>
          </a:p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Дмитрий Ярошенко вернулся в большой спорт в 2013 г., однако не добился больших успехов и также завершил спортивную карьеру. </a:t>
            </a:r>
          </a:p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Екатерина Юрьева вернулась в биатлон и успешно выступала на крупных международных соревнованиях, однако 23 декабря 2013 г. в допинг-пробе спортсменки вновь было обнаружено наличие запрещённого препарата, и Юрьева была дисквалифицирована на 8 лет. </a:t>
            </a:r>
          </a:p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Позднее Юрьева объявила о завершении спортивной карьеры, а срок дисквалификации спортсменки был увеличен до 12 лет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38318043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92608" y="207264"/>
            <a:ext cx="10094976" cy="5834097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На Олимпийских играх 2014 г. в Сочи также были зафиксированы случаи употребления допинга. </a:t>
            </a: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В биатлоне самым громким случаем было обнаружение положительной допинг-пробы у двукратной Олимпийской чемпионки по лыжным гонкам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Эви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Захенбахер-Штеле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17 февраля 2014 г. после масс-старта на 12,5 км у спортсменки в крови был обнаружен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метилгексанамин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Данный препарат повышает работоспособность, но содержится в огромном количестве биологических добавок, различных продуктов и напитков.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40608017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6032" y="402336"/>
            <a:ext cx="9899904" cy="5639025"/>
          </a:xfrm>
        </p:spPr>
        <p:txBody>
          <a:bodyPr/>
          <a:lstStyle/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Немецкая биатлонистка на слушаниях в Лозанне призналась, что запрещённый препарат попал в её организм через обычные продукты питания.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 июля 2014 г.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Эви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Захенбахер-Штеле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была дисквалифицирована на 2 года.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Тогда вину она не признала, подала апелляцию, но получила отказ и вскоре объявила о завершении спортивной карьеры.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0650905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1376" y="231648"/>
            <a:ext cx="10375392" cy="5809713"/>
          </a:xfrm>
        </p:spPr>
        <p:txBody>
          <a:bodyPr>
            <a:normAutofit lnSpcReduction="10000"/>
          </a:bodyPr>
          <a:lstStyle/>
          <a:p>
            <a:pPr indent="449580" algn="just">
              <a:lnSpc>
                <a:spcPct val="107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Дисквалификация также может быть сокращена или отменена благодаря сотрудничеству со следствием или если было доказано, что спортсмен не получил конкурентного преимущества вследствие использования запрещённого препарата. </a:t>
            </a:r>
          </a:p>
          <a:p>
            <a:pPr indent="449580" algn="just">
              <a:lnSpc>
                <a:spcPct val="107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Ларс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Никлас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Бекстрём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Олимпийских Играх 2014 г. в Сочи сдал положительный тест на всё тот же псевдоэфедрин. </a:t>
            </a:r>
          </a:p>
          <a:p>
            <a:pPr indent="449580" algn="just">
              <a:lnSpc>
                <a:spcPct val="107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Данное вещество содержалось в препарате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Кларитин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которое спортсмен принимал уже 7 лет для борьбы с аллергией. </a:t>
            </a:r>
          </a:p>
          <a:p>
            <a:pPr indent="449580" algn="just">
              <a:lnSpc>
                <a:spcPct val="107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ходе расследования было выявлено, что данный препарат не улучшает форму спортсмена, и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Бэкстрём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смог продолжить свою спортивную карьеру.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4457791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02336" y="268224"/>
            <a:ext cx="10570464" cy="5773137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Немецкая конькобежка Клаудия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Пехштайн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была дисквалифицирована в 2009 г. на два года. </a:t>
            </a:r>
          </a:p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В крови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Пехштайн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были обнаружены изменения, однако использование какого-либо запрещённого препарата так и не было выявлено. </a:t>
            </a:r>
          </a:p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В 2009 г. Международный союз конькобежцев утвердил дисквалификацию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Пехштайн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сроком на два года. </a:t>
            </a:r>
          </a:p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Клаудия пропустила Олимпиаду в Ванкувере 2010 г., но все это время пыталась доказать свою невиновность. </a:t>
            </a:r>
          </a:p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Она подала апелляцию на решение Комиссии WADA - та была отклонена. </a:t>
            </a:r>
          </a:p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15 марта 2010 г. было выявлено, что причиной аномальных изменений крови явилась наследственная болезнь крови —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сфероцитоз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Сотрудники ISU признали свою ошибку, однако дисквалификация не была отменена. 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84240089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9184" y="195072"/>
            <a:ext cx="11106912" cy="5846289"/>
          </a:xfrm>
        </p:spPr>
        <p:txBody>
          <a:bodyPr>
            <a:normAutofit lnSpcReduction="10000"/>
          </a:bodyPr>
          <a:lstStyle/>
          <a:p>
            <a:pPr indent="449580" algn="just">
              <a:lnSpc>
                <a:spcPct val="107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2011 г. спортсменка вернулась в большой спорт и продолжила выступать на крупнейших международных соревнованиях. </a:t>
            </a:r>
          </a:p>
          <a:p>
            <a:pPr indent="449580" algn="just">
              <a:lnSpc>
                <a:spcPct val="107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Данный случай является уникальным с той точки зрения, что решение об отстранении спортсмена от соревновательной деятельности было принято не на основании использования запрещённых препаратов или методов, а по косвенным признакам. </a:t>
            </a:r>
          </a:p>
          <a:p>
            <a:pPr indent="449580" algn="just">
              <a:lnSpc>
                <a:spcPct val="107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Более того, таким странным образом была отстранена не просто спортсменка, а многократная Олимпийская чемпионка и чемпионка мира, икона немецкого спорта и легенда «коньков». </a:t>
            </a:r>
          </a:p>
          <a:p>
            <a:pPr indent="449580" algn="just">
              <a:lnSpc>
                <a:spcPct val="107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Безусловно, данный случай также демонстрирует стремление WADA развивать методику выявления применения допинга у спортсменов.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4125015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43840" y="256032"/>
            <a:ext cx="10814304" cy="5785329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В 2002 г. незадолго до Олимпийских Игр в Солт-Лейк-Сити в применении допинга был уличен латвийский бобслеист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Сандис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Прусис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В его крови был обнаружен стероид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нандролонадеканоат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Нандролон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— один из известнейших и эффективнейших анаболических стероидов. </a:t>
            </a:r>
          </a:p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Казалось бы, что такой препарат возможно принимать лишь умышленно, но Федерация бобслея Латвии смогла доказать, что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нандролон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содержался в пищевой добавке, которую принимал спортсмен, и срок дисквалификации был снижен с двух лет до трёх месяцев. </a:t>
            </a:r>
          </a:p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Таким образом, даже приём анаболических стероидов может быть неумышленным, что наглядно показывает данный пример, поэтому каждый конкретный случай тщательно изучается Комиссией WADA и при наличии объективных доказательств срок дисквалификации может быть значительно снижен 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77282114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65760" y="243840"/>
            <a:ext cx="10948416" cy="5797521"/>
          </a:xfrm>
        </p:spPr>
        <p:txBody>
          <a:bodyPr>
            <a:normAutofit/>
          </a:bodyPr>
          <a:lstStyle/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Украинская лыжница Марина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Лисогор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была дисквалифицирована за неумышленное употребление допинга на Олимпийских Играх в Сочи, что стало последним крупным скандалом в лыжном спорте за последние годы.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Таким образом, можно сделать вывод, что современный спорт находится в достаточно высокой зависимости от фармакологии.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 приведённых выше примеров видно, что применение допинга не всегда носит умышленный характер.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Иногда оно сопряжено с незнанием спортсмена о наличии запрещённого вещества в принимаемом препарате, еде или напитке.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Однако, как известно, незнание закона не освобождает от ответственности, поэтому спортсмен несёт ответственность за наличие в своём организме запрещённых препаратов, независимо от того, каким образом они туда попали.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01810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55601"/>
            <a:ext cx="9965266" cy="5685762"/>
          </a:xfrm>
        </p:spPr>
        <p:txBody>
          <a:bodyPr>
            <a:normAutofit/>
          </a:bodyPr>
          <a:lstStyle/>
          <a:p>
            <a:r>
              <a:rPr lang="ru-RU" sz="2800" dirty="0"/>
              <a:t>На Олимпийских играх в Древней Греции допинг уже применялся. </a:t>
            </a:r>
          </a:p>
          <a:p>
            <a:r>
              <a:rPr lang="ru-RU" sz="2800" dirty="0"/>
              <a:t>Существовали специальные травяные настойки и много чего еще – семена кунжута, некоторые виды психотропных грибов. </a:t>
            </a:r>
          </a:p>
          <a:p>
            <a:r>
              <a:rPr lang="ru-RU" sz="2800" dirty="0"/>
              <a:t>Римляне очень любили подпаивать, подкармливать гладиаторов для того, чтобы шоу в их исполнении было еще более захватывающим, драматичным</a:t>
            </a:r>
          </a:p>
        </p:txBody>
      </p:sp>
    </p:spTree>
    <p:extLst>
      <p:ext uri="{BB962C8B-B14F-4D97-AF65-F5344CB8AC3E}">
        <p14:creationId xmlns="" xmlns:p14="http://schemas.microsoft.com/office/powerpoint/2010/main" val="62370292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032" y="170688"/>
            <a:ext cx="10850880" cy="1072896"/>
          </a:xfrm>
        </p:spPr>
        <p:txBody>
          <a:bodyPr>
            <a:normAutofit fontScale="90000"/>
          </a:bodyPr>
          <a:lstStyle/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Применение запрещённых препаратов на Играх Олимпиад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6032" y="1450848"/>
            <a:ext cx="10850880" cy="5266944"/>
          </a:xfrm>
        </p:spPr>
        <p:txBody>
          <a:bodyPr>
            <a:noAutofit/>
          </a:bodyPr>
          <a:lstStyle/>
          <a:p>
            <a:pPr indent="449580" algn="just">
              <a:lnSpc>
                <a:spcPct val="107000"/>
              </a:lnSpc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«Нулевая терпимость к допингу» была принята в качестве официального лозунга Олимпийских игр в Пекине. </a:t>
            </a:r>
          </a:p>
          <a:p>
            <a:pPr indent="449580" algn="just">
              <a:lnSpc>
                <a:spcPct val="107000"/>
              </a:lnSpc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Несколько спортсменов были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остранены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после тестирования ещё до приезда в Пекин.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Из 4500 образцов, которые были отобраны у участвующих в играх спортсменов, шесть спортсменов с положительными образцами были отстранены от участия в соревнованиях. </a:t>
            </a:r>
          </a:p>
          <a:p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Дополнительные положительные тесты были обнаружены в 2016 году, поскольку образцы были запечатаны и хранились в течение восьми лет. </a:t>
            </a:r>
          </a:p>
          <a:p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Качество первоначального тестирования было поставлено под сомнение, когда Би-би-си сообщила, что образцы, положительные на ЭПО, были помечены как отрицательные китайскими лабораториями в июле 2008 года. </a:t>
            </a:r>
          </a:p>
          <a:p>
            <a:r>
              <a:rPr lang="ru-RU" sz="2000" dirty="0"/>
              <a:t>Первоначальный показатель положительных результатов был ниже, чем в Афинах в 2004 году, но распространённость допинга не уменьшилась - технология создания и сокрытия лекарств стала более совершенной, и ряд лекарств обнаружить не удалось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351966154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07264" y="121920"/>
            <a:ext cx="11704320" cy="5919441"/>
          </a:xfrm>
        </p:spPr>
        <p:txBody>
          <a:bodyPr>
            <a:normAutofit lnSpcReduction="10000"/>
          </a:bodyPr>
          <a:lstStyle/>
          <a:p>
            <a:pPr indent="449580" algn="just">
              <a:lnSpc>
                <a:spcPct val="107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мае 2016 года, после российского допингового скандала, МОК объявил, что 32 целевых повторных тестирования вернулись к положительным результатам для препаратов, повышающих работоспособность, из которых 14 были от российских спортсменов (11 из них – от легкоатлетов, в том числе – от Олимпийской чемпионки 2012 года по прыжкам в высоту Анны Чичеровой). </a:t>
            </a:r>
          </a:p>
          <a:p>
            <a:pPr indent="449580" algn="just">
              <a:lnSpc>
                <a:spcPct val="107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Информацию об это распространило Российское информационное агентство ТАСС. </a:t>
            </a:r>
          </a:p>
          <a:p>
            <a:pPr indent="449580" algn="just">
              <a:lnSpc>
                <a:spcPct val="107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Власти отправили B-образцы для подтверждения тестирования. </a:t>
            </a:r>
          </a:p>
          <a:p>
            <a:pPr indent="449580" algn="just">
              <a:lnSpc>
                <a:spcPct val="107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Те, кто подтвердил, что принимали допинг-агенты, потеряли рекорды и медали с игр 2008 года до 2016 года в соответствии с правилами МОК и ВАДА.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8892618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0688" y="280416"/>
            <a:ext cx="11375136" cy="5760945"/>
          </a:xfrm>
        </p:spPr>
        <p:txBody>
          <a:bodyPr>
            <a:normAutofit lnSpcReduction="10000"/>
          </a:bodyPr>
          <a:lstStyle/>
          <a:p>
            <a:pPr indent="449580" algn="just">
              <a:lnSpc>
                <a:spcPct val="107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 июня 2016 г. IWF сообщил, что в результате повторного анализа МОК образцов Олимпийских игр 2008 г. образцы следующих семи штангистов дали положительные результаты: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Рипсиме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Хуршудян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(Армения),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Интигам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Заиров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(Азербайджан), Александру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Дудогло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(Молдова), золотой призёр Илья Ильин (Казахстан), бронзовый призёр Надежда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Евстюхина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серебряный призёр Марина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Шаинова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(оба из России) и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Нуркан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Тайлан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(Турция). </a:t>
            </a:r>
          </a:p>
          <a:p>
            <a:pPr indent="449580" algn="just">
              <a:lnSpc>
                <a:spcPct val="107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соответствующими правилами и положениями IWF налагал на спортсменов обязательное предварительное отстранение. </a:t>
            </a:r>
          </a:p>
          <a:p>
            <a:pPr indent="449580" algn="just">
              <a:lnSpc>
                <a:spcPct val="107000"/>
              </a:lnSpc>
            </a:pP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Заиров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Ильин отбывали предыдущие отстранения. </a:t>
            </a:r>
          </a:p>
          <a:p>
            <a:pPr indent="449580" algn="just">
              <a:lnSpc>
                <a:spcPct val="107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ноябре 2016 года Ильин был лишён золотой медали. 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7633672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53568" y="97536"/>
            <a:ext cx="11155680" cy="6547104"/>
          </a:xfrm>
        </p:spPr>
        <p:txBody>
          <a:bodyPr>
            <a:normAutofit/>
          </a:bodyPr>
          <a:lstStyle/>
          <a:p>
            <a:pPr indent="449580" algn="just">
              <a:lnSpc>
                <a:spcPct val="107000"/>
              </a:lnSpc>
            </a:pPr>
            <a:r>
              <a:rPr lang="ru-RU" sz="2000" dirty="0">
                <a:latin typeface="22"/>
                <a:ea typeface="Calibri" panose="020F0502020204030204" pitchFamily="34" charset="0"/>
                <a:cs typeface="Times New Roman" panose="02020603050405020304" pitchFamily="18" charset="0"/>
              </a:rPr>
              <a:t>22 июля 2016 года </a:t>
            </a:r>
            <a:r>
              <a:rPr lang="ru-RU" sz="2000" dirty="0" err="1">
                <a:latin typeface="22"/>
                <a:ea typeface="Calibri" panose="020F0502020204030204" pitchFamily="34" charset="0"/>
                <a:cs typeface="Times New Roman" panose="02020603050405020304" pitchFamily="18" charset="0"/>
              </a:rPr>
              <a:t>Сибел</a:t>
            </a:r>
            <a:r>
              <a:rPr lang="ru-RU" sz="2000" dirty="0">
                <a:latin typeface="2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22"/>
                <a:ea typeface="Calibri" panose="020F0502020204030204" pitchFamily="34" charset="0"/>
                <a:cs typeface="Times New Roman" panose="02020603050405020304" pitchFamily="18" charset="0"/>
              </a:rPr>
              <a:t>Озкан</a:t>
            </a:r>
            <a:r>
              <a:rPr lang="ru-RU" sz="2000" dirty="0">
                <a:latin typeface="22"/>
                <a:ea typeface="Calibri" panose="020F0502020204030204" pitchFamily="34" charset="0"/>
                <a:cs typeface="Times New Roman" panose="02020603050405020304" pitchFamily="18" charset="0"/>
              </a:rPr>
              <a:t>(TUR) была дисквалифицирована за нарушение антидопинговых правил и лишена серебряной медали. </a:t>
            </a:r>
          </a:p>
          <a:p>
            <a:pPr indent="449580" algn="just">
              <a:lnSpc>
                <a:spcPct val="107000"/>
              </a:lnSpc>
            </a:pPr>
            <a:r>
              <a:rPr lang="ru-RU" sz="2000" dirty="0">
                <a:latin typeface="22"/>
                <a:ea typeface="Calibri" panose="020F0502020204030204" pitchFamily="34" charset="0"/>
                <a:cs typeface="Times New Roman" panose="02020603050405020304" pitchFamily="18" charset="0"/>
              </a:rPr>
              <a:t>К слову, медали ещё не перераспределены.</a:t>
            </a:r>
          </a:p>
          <a:p>
            <a:pPr indent="449580" algn="just">
              <a:lnSpc>
                <a:spcPct val="107000"/>
              </a:lnSpc>
            </a:pPr>
            <a:r>
              <a:rPr lang="ru-RU" sz="2000" dirty="0">
                <a:latin typeface="22"/>
                <a:ea typeface="Calibri" panose="020F0502020204030204" pitchFamily="34" charset="0"/>
                <a:cs typeface="Times New Roman" panose="02020603050405020304" pitchFamily="18" charset="0"/>
              </a:rPr>
              <a:t>28 июля 2016 года было объявлено, что в ходе повторных испытаний образцов на летних Олимпийских играх 2008 года была выявлена положительная выборка препаратов для повышения работоспособности от белоруски Оксаны </a:t>
            </a:r>
            <a:r>
              <a:rPr lang="ru-RU" sz="2000" dirty="0" err="1">
                <a:latin typeface="22"/>
                <a:ea typeface="Calibri" panose="020F0502020204030204" pitchFamily="34" charset="0"/>
                <a:cs typeface="Times New Roman" panose="02020603050405020304" pitchFamily="18" charset="0"/>
              </a:rPr>
              <a:t>Меньковой</a:t>
            </a:r>
            <a:r>
              <a:rPr lang="ru-RU" sz="2000" dirty="0">
                <a:latin typeface="22"/>
                <a:ea typeface="Calibri" panose="020F0502020204030204" pitchFamily="34" charset="0"/>
                <a:cs typeface="Times New Roman" panose="02020603050405020304" pitchFamily="18" charset="0"/>
              </a:rPr>
              <a:t>, завоевавшей золотую медаль в метании молота среди женщин. </a:t>
            </a:r>
          </a:p>
          <a:p>
            <a:pPr indent="449580" algn="just">
              <a:lnSpc>
                <a:spcPct val="107000"/>
              </a:lnSpc>
            </a:pPr>
            <a:r>
              <a:rPr lang="ru-RU" sz="2000" dirty="0">
                <a:latin typeface="22"/>
                <a:ea typeface="Calibri" panose="020F0502020204030204" pitchFamily="34" charset="0"/>
                <a:cs typeface="Times New Roman" panose="02020603050405020304" pitchFamily="18" charset="0"/>
              </a:rPr>
              <a:t>Пока решений о перераспределении медалей не было.</a:t>
            </a:r>
          </a:p>
          <a:p>
            <a:pPr indent="449580" algn="just">
              <a:lnSpc>
                <a:spcPct val="107000"/>
              </a:lnSpc>
            </a:pPr>
            <a:r>
              <a:rPr lang="ru-RU" sz="2000" dirty="0">
                <a:latin typeface="22"/>
                <a:ea typeface="Calibri" panose="020F0502020204030204" pitchFamily="34" charset="0"/>
                <a:cs typeface="Times New Roman" panose="02020603050405020304" pitchFamily="18" charset="0"/>
              </a:rPr>
              <a:t>16 августа 2016 года российская женская эстафета 4х100 метров была дисквалифицирована за допинг. </a:t>
            </a:r>
          </a:p>
          <a:p>
            <a:pPr indent="449580" algn="just">
              <a:lnSpc>
                <a:spcPct val="107000"/>
              </a:lnSpc>
            </a:pPr>
            <a:r>
              <a:rPr lang="ru-RU" sz="2000" dirty="0">
                <a:latin typeface="22"/>
                <a:ea typeface="Calibri" panose="020F0502020204030204" pitchFamily="34" charset="0"/>
                <a:cs typeface="Times New Roman" panose="02020603050405020304" pitchFamily="18" charset="0"/>
              </a:rPr>
              <a:t>Российские товарищи по команде были лишены своих золотых олимпийских медалей, поскольку Юлия </a:t>
            </a:r>
            <a:r>
              <a:rPr lang="ru-RU" sz="2000" dirty="0" err="1">
                <a:latin typeface="22"/>
                <a:ea typeface="Calibri" panose="020F0502020204030204" pitchFamily="34" charset="0"/>
                <a:cs typeface="Times New Roman" panose="02020603050405020304" pitchFamily="18" charset="0"/>
              </a:rPr>
              <a:t>Чермошанская</a:t>
            </a:r>
            <a:r>
              <a:rPr lang="ru-RU" sz="2000" dirty="0">
                <a:latin typeface="22"/>
                <a:ea typeface="Calibri" panose="020F0502020204030204" pitchFamily="34" charset="0"/>
                <a:cs typeface="Times New Roman" panose="02020603050405020304" pitchFamily="18" charset="0"/>
              </a:rPr>
              <a:t> провела повторный анализ своих образцов. </a:t>
            </a:r>
          </a:p>
          <a:p>
            <a:pPr indent="449580" algn="just">
              <a:lnSpc>
                <a:spcPct val="107000"/>
              </a:lnSpc>
            </a:pPr>
            <a:r>
              <a:rPr lang="ru-RU" sz="2000" dirty="0">
                <a:latin typeface="22"/>
                <a:ea typeface="Calibri" panose="020F0502020204030204" pitchFamily="34" charset="0"/>
                <a:cs typeface="Times New Roman" panose="02020603050405020304" pitchFamily="18" charset="0"/>
              </a:rPr>
              <a:t>Он показал положительный результат на два запрещённых вещества. </a:t>
            </a:r>
          </a:p>
          <a:p>
            <a:pPr indent="449580" algn="just">
              <a:lnSpc>
                <a:spcPct val="107000"/>
              </a:lnSpc>
            </a:pPr>
            <a:r>
              <a:rPr lang="ru-RU" sz="2000" dirty="0">
                <a:latin typeface="22"/>
                <a:ea typeface="Calibri" panose="020F0502020204030204" pitchFamily="34" charset="0"/>
                <a:cs typeface="Times New Roman" panose="02020603050405020304" pitchFamily="18" charset="0"/>
              </a:rPr>
              <a:t>ИААФ было предложено соответствующим образом изменить результаты и рассмотреть любые дальнейшие действия в пределах своей компетенции.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2345715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8496" y="170688"/>
            <a:ext cx="11326368" cy="6510528"/>
          </a:xfrm>
        </p:spPr>
        <p:txBody>
          <a:bodyPr>
            <a:normAutofit lnSpcReduction="10000"/>
          </a:bodyPr>
          <a:lstStyle/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 августа 2016 года российская женская эстафета 4х400 метров была дисквалифицирована за допинг.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Российские товарищи по команде были лишены серебряных олимпийских медалей, поскольку Анастасия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Капачинская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провела повторный анализ своих образцов и получила положительные результаты на те же два запрещённых вещества, что и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Чермошанская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24 августа 2016 г. IWF сообщил, что в результате повторного анализа МОК образцов Олимпийских игр 2008 г. образцы следующих спортсменов дали положительные результаты: Низами Пашаев (Азербайджан), Ирина Кулеша, Настасья Новикова, Андрей Рыбаков (все из Беларуси),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Цао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Лэй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Чэнь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Сеся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Лю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Чуньхун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(все из Китая), Мария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Грабовецкая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Майя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Манеза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Ирина Некрасова, Владимир Седов (все из Казахстана),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Хаджимурат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Аккаев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Дмитрий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Лапиков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(оба из России), а также Наталья Давыдова и Ольга Коробка (обе из Украины).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соответствующими правилами и положениями IWF наложил обязательное временное отстранение от участия спортсменов, пока их дела не будут закрыты.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6202293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8496" y="231648"/>
            <a:ext cx="11472672" cy="5809713"/>
          </a:xfrm>
        </p:spPr>
        <p:txBody>
          <a:bodyPr>
            <a:normAutofit/>
          </a:bodyPr>
          <a:lstStyle/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29 августа 2016 года в некоторых неофициальных отчётах указывалось, что Артур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Таймазов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из Узбекистана был лишён золотой олимпийской медали 2008 года в соревнованиях по вольной борьбе на 120 кг из-за положительного теста на допинг.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31 августа 2016 года МОК дисквалифицировал шесть спортсменов за провал допинг-контроля на Играх 2008 года.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Среди них были трое российских призёров: тяжелоатлеты Надежда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Евстюхина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(бронзовая медаль в соревнованиях среди женщин по 75 кг ), Марина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Шаинова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(серебряная медаль в соревнованиях среди женщин по 58 кг ) и Татьяна Фирова, занявшая второе место с товарищами по команде в эстафете 4×400 м.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Бронзовая медалистка Тигран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Мартиросян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из Армении (в весовой категории до 69 кг) и коллеги-тяжелоатлеты Александру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Дудогло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(9-е место) из Молдовы и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Интигам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Заиров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(9-е место) из Азербайджана также были дисквалифицированы.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8204064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1376" y="268224"/>
            <a:ext cx="11301984" cy="6388608"/>
          </a:xfrm>
        </p:spPr>
        <p:txBody>
          <a:bodyPr>
            <a:normAutofit lnSpcReduction="10000"/>
          </a:bodyPr>
          <a:lstStyle/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сентября 2016 года МОК дисквалифицировал ещё двух спортсменов и приказал вернуть их медали.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Кубинская метательница диска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Ярелис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Барриос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которая выиграла серебряную медаль в женском состязании была дисквалифицирована после положительного результата теста на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ацетазоламид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катарский спринтер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Самуэль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Фрэнсис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занявший 16-е место на 100 м, также был дисквалифицирован после положительного результата теста на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станозолол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 сентября 2016 года ещё четыре российских спортсмена были дисквалифицированы за допинговые нарушения.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Двое из них были медалистами летних Олимпийских игр 2008 года: серебряная медалистка Мария Абакумова в соревнованиях по метанию копья среди женщин и Денис Алексеев, входивший в состав бронзовой команды мужской эстафеты 4х400 метров.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Инга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Абитова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занявшая 6-е место на дистанции 10000 метров, и велосипедистка Екатерина Гниденко также дали положительный результат на запрещённое вещество и были дисквалифицированы.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3022089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0688" y="170688"/>
            <a:ext cx="11314176" cy="6376416"/>
          </a:xfrm>
        </p:spPr>
        <p:txBody>
          <a:bodyPr>
            <a:normAutofit lnSpcReduction="10000"/>
          </a:bodyPr>
          <a:lstStyle/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23 сентября 2016 года, согласно некоторым неофициальным сообщениям, украинский борец Василий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Федоришин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был лишён серебряной олимпийской медали 2008 года в соревнованиях по фристайлу в весовой категории до 60 кг из-за положительного теста на допинг.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октября 2016 г. МОК дисквалифицировала Анну Чичерову (Российская Федерация) за положительный результат теста на препараты, улучшающие работоспособность.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Она завоевала бронзовую медаль в прыжках в высоту среди женщин.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Россия, скорее всего, сохранит бронзовую медаль, поскольку четвёртое место в соревнованиях также принадлежало спортсменке из России.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6 октября 2016 г. МОК сообщал о неблагоприятных аналитических данных для 25 тяжелоатлетов из своих повторных испытаний образцов 2016 г. на Олимпийских играх 2008 г. в Пекине, причём все, кроме трёх, дали положительный результат на анаболические агенты (три китайских тяжелоатлета дали положительный результат на гормоны роста).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6708294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8224" y="243840"/>
            <a:ext cx="10887456" cy="5797521"/>
          </a:xfrm>
        </p:spPr>
        <p:txBody>
          <a:bodyPr>
            <a:normAutofit/>
          </a:bodyPr>
          <a:lstStyle/>
          <a:p>
            <a:pPr indent="449580" algn="just">
              <a:lnSpc>
                <a:spcPct val="107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26 октября 2016 года МОК дисквалифицировал ещё девять спортсменов за неудачные тесты на наркотики на Играх 2008 года. </a:t>
            </a:r>
          </a:p>
          <a:p>
            <a:pPr indent="449580" algn="just">
              <a:lnSpc>
                <a:spcPct val="107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Среди них были шесть победителей: тяжелоатлеты Андрей Рыбаков и Настасья Новикова (оба из Беларуси) и Ольга Коробка из Украины; бронзовый призёр женского бега с препятствиями Екатерина Волкова из России; борцы вольного стиля Сослан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Тигиев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из Узбекистана и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Таймураз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Тигиев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из Казахстана. </a:t>
            </a:r>
          </a:p>
          <a:p>
            <a:pPr indent="449580" algn="just">
              <a:lnSpc>
                <a:spcPct val="107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Другими спортсменами были 62-килограммовый тяжелоатлет Сардар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Гасановиз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Азербайджана, прыгун в длину с острова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Вильфредо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Мартинес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из Кубы и 100-метровый барьер Жозефина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Ннкирука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Ония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из Испании.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4522360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77952" y="268224"/>
            <a:ext cx="11155680" cy="5773137"/>
          </a:xfrm>
        </p:spPr>
        <p:txBody>
          <a:bodyPr>
            <a:normAutofit/>
          </a:bodyPr>
          <a:lstStyle/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 ноября 2016 г. МОК дисквалифицировала ещё 16 спортсменов за провал тестов на наркотики на играх 2008 г.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Среди них - 10 победителей: тяжелоатлеты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Хаджимурат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Аккаев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Дмитрий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Лапиков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также борец Хасан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Бароев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из Российской Федерации, штангисты Мария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Грабовецкая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Ирина Некрасова и борец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Асет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Мамбетов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из Казахстана, штангист Наталья Давыдова и прыгун в длину с шестом из Украины Денис Юрченко,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Хризопий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Деветци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из Греции и борец Виталий Рагимов из Азербайджана.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Остальные были тяжелоатлетами на 75 кг Ириной Кулешей (Беларусь), тяжелоатлет (63 кг) Майя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Манеза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(Казахстан), женский прыгун в высоту Вита Паламар из Украины, тяжелоатлет мужского пола (94 кг) Низами Пашаев из Азербайджана, тяжелоатлет мужского пола (85 кг) Владимир Седов (Казахстан) и женский прыгун в высоту Елена Слесаренко (Российская Федерация).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4349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4000" y="774701"/>
            <a:ext cx="10591800" cy="5266662"/>
          </a:xfrm>
        </p:spPr>
        <p:txBody>
          <a:bodyPr>
            <a:normAutofit/>
          </a:bodyPr>
          <a:lstStyle/>
          <a:p>
            <a:r>
              <a:rPr lang="ru-RU" sz="3600" dirty="0"/>
              <a:t>В средние века норманнские воины </a:t>
            </a:r>
            <a:r>
              <a:rPr lang="ru-RU" sz="3600" dirty="0" err="1"/>
              <a:t>ˮберсеркиеры</a:t>
            </a:r>
            <a:r>
              <a:rPr lang="ru-RU" sz="3600" dirty="0"/>
              <a:t>“ одурманивались перед битвой настоем мухомора и некоторых других психотропных грибов, что приводило их в состояние агрессивности и делало нечувствительными к боли и утомлению. </a:t>
            </a:r>
          </a:p>
        </p:txBody>
      </p:sp>
    </p:spTree>
    <p:extLst>
      <p:ext uri="{BB962C8B-B14F-4D97-AF65-F5344CB8AC3E}">
        <p14:creationId xmlns="" xmlns:p14="http://schemas.microsoft.com/office/powerpoint/2010/main" val="43442558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07264" y="268224"/>
            <a:ext cx="11350752" cy="6303264"/>
          </a:xfrm>
        </p:spPr>
        <p:txBody>
          <a:bodyPr>
            <a:normAutofit/>
          </a:bodyPr>
          <a:lstStyle/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25 ноября 2016 г. МОК дисквалифицировала ещё пять спортсменов за провал тестов на наркотики на играх 2008 г.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Среди них были 3 медалиста: золотые медалисты 94 кг: тяжелоатлет Илья Ильин из Казахстана и метатель молота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Аксана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Мьянкова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из Беларуси и серебряная медалистка по метанию ядра Наталья Михневич из Беларуси. Остальными были толкатель ядра из Беларуси Павел Лыжин и бегун на 800 м Светлана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Усович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 января 2017 года МОК дисквалифицировал ещё пять спортсменов за провал тестов на наркотики на Играх 2008 года.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Среди них были три золотые медалистки по тяжёлой атлетике среди китайских женщин: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Лэй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Цао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(75 кг),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Сеся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(48 кг) и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Чуньхун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Лю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(69 кг).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Две женщины-спортсменки из Беларуси были дисквалифицированы: бронзовый медалист по толканию ядра Надежда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Остапчук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метатель молота Дарья Пчельник, которая не завоевала медали.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0425008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4800" y="280416"/>
            <a:ext cx="10875264" cy="5760945"/>
          </a:xfrm>
        </p:spPr>
        <p:txBody>
          <a:bodyPr>
            <a:normAutofit/>
          </a:bodyPr>
          <a:lstStyle/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25 января 2017 года МОК лишил Ямайку золотой медали в соревнованиях по лёгкой атлетике среди мужчин на эстафете 4х100 м из-за положительного результата теста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Неста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Картера на запрещённое вещество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метилгексанамин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МОК также лишил российскую прыгуну Татьяну Лебедеву двух серебряных медалей в тройном прыжке и прыжках в длину из-за применения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туринабола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марта 2017 года МОК дисквалифицировал Викторию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Терещук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из Украины за использование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туринабола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лишил её бронзовой медали в современном пятиборье.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апрелю 2017 года на летних Олимпийских играх 2008 года было отобрано наибольшее количество (50) олимпийских медалей за допинговые нарушения.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Россия - лидирующая страна с 14 отнятыми медалями.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5484255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0416" y="341376"/>
            <a:ext cx="11265408" cy="6291072"/>
          </a:xfrm>
        </p:spPr>
        <p:txBody>
          <a:bodyPr>
            <a:normAutofit fontScale="92500" lnSpcReduction="10000"/>
          </a:bodyPr>
          <a:lstStyle/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 летними играми было объявлено, что половина всех конкурентов будет проверена на наркотики, и 150 учёных собираются взять 6000 образцов между началом игр и окончанием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Паралимпийских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игр.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 медалисты также будут проверены.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Олимпийская антидопинговая лаборатория будет ежедневно проверять до 400 образцов на наличие более 240 запрещённых веществ.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Глава Всемирного антидопингового агентства (WADA) Джон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Фахи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объявил 24 июля, что за шесть месяцев до 19 июня 107 спортсменов были наказаны за допинговые преступления.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«Конкурсный» период начался 16 июля.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период «соревнований» олимпийские участники могут быть протестированы в любое время без уведомления или заранее.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Британский спринтер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Дуэйн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Чамберс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велосипедист Дэвид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Миллар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толкатель ядра Карл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Майерскоу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соревновались в Лондоне после того, как Арбитражный суд по спорту отменил политику Британской олимпийской ассоциации, предусматривающую наказание за мошенничество с наркотиками с помощью запретов на всю жизнь.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6964333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6032" y="243840"/>
            <a:ext cx="11362944" cy="6376416"/>
          </a:xfrm>
        </p:spPr>
        <p:txBody>
          <a:bodyPr>
            <a:normAutofit/>
          </a:bodyPr>
          <a:lstStyle/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Россиянка Дарья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Пищальникова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приняла участие в Олимпийских играх 2012 года и была награждена серебряной медалью.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 не менее, она дала положительный результат на анаболический стероид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оксандролон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образцах, взятых в мае 2012 года.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декабре 2012 года она отправила электронное письмо в ВАДА, содержащее подробности о предполагаемой государственной программе допинга в России.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данным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York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Times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электронное письмо дошло до трёх высокопоставленных чиновников ВАДА, но агентство решило не начинать расследование и вместо этого отправило своё электронное письмо российским спортивным чиновникам.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апреле 2013 года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Пищальникова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была отстранена Федерацией лёгкой атлетики России на десять лет, и её результаты с мая 2012 года были аннулированы, а это означает, что она должна была потерять свою олимпийскую медаль.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8764990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6032" y="195072"/>
            <a:ext cx="11436096" cy="6254496"/>
          </a:xfrm>
        </p:spPr>
        <p:txBody>
          <a:bodyPr>
            <a:normAutofit/>
          </a:bodyPr>
          <a:lstStyle/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Золотые медалисты, которые были причастны к предыдущим допинговым преступлениям, - Александр Винокуров - победитель в гонке среди мужчин; Татьяна Лысенко - победительница в метании молота среди женщин;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Асли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Шакир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Алптекин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победитель в забеге на 1500 метров среди женщин и Сандра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Перкович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победитель женского метания диска.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Среди других участников, связанных с предыдущими случаями допинга, были американские спортсмены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Джастин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Гатлини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Ла Шон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Мерритт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ямайский спринтер Йохан Блейк.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Испанский спортсмен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Анхель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Муллера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был впервые выбран для бега на 3000 м с препятствиями, а затем удалён, когда были опубликованы электронные письма, в которых он обсуждал использование EPO с тренером.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Муллера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обратился в CAS, который приказал Олимпийскому комитету Испании разрешить ему участвовать.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6623957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8496" y="341376"/>
            <a:ext cx="11789664" cy="569998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До олимпийских соревнований несколько выдающихся легкоатлетов были исключены из соревнований из-за неудачных испытаний. </a:t>
            </a: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Призёры чемпионатов мира в закрытых помещениях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Димитриос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Чондрокукис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Дебби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Данн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и Марием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Алауи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Селсули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были исключены из своих олимпийских команд в июле для допинга, как и олимпийский призёр 2004 года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Золтан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Куваго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На олимпийских соревнованиях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Тамека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Уильямс призналась, что приняла запрещённый стимулятор, и была исключена из игр. </a:t>
            </a: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Иван Тихон не участвовал в метании молота, так как повторная проверка его образца на Олимпийских играх 2004 года в Афинах, где он выиграл серебро, была положительной. </a:t>
            </a: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Амине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Лаулу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Марина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Маргиева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Диего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Паломеке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и действующий чемпион по бегу на 50 км Алекс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Швацер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также были отстранены от участия в своих соревнованиях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388559107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92608" y="280416"/>
            <a:ext cx="11326368" cy="576094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В отчёте ВАДА, опубликованном в 2015 году, подробно описана обширная российская государственная допинговая программа, в которой участвуют спортсмены, тренеры, различные российские учреждения, врачи и лаборатории. </a:t>
            </a: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В отчёте указывалось, что Олимпийские игры в Лондоне "в некотором смысле были саботированы допуском спортсменов, которые не должны были участвовать в соревнованиях", и подробными случаями взяточничества и поддельных образцов мочи. </a:t>
            </a: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Там рекомендовано запретить России участвовать в соревнованиях по лёгкой атлетике на Олимпийских играх 2016 года. </a:t>
            </a: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Он также рекомендовал пожизненные запреты для пяти тренеров и пяти спортсменов из страны, в том числе бегунов Марии Савиновой, Екатерины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Поистоговой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Анастасии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Баздыревой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Кристины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Угаровой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и Татьяны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Мязиной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163800273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16992" y="377952"/>
            <a:ext cx="11314176" cy="5663409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В декабре 2014 года по немецкому телевидению был показан документальный фильм, в котором 800-метровая золотая медалистка Мария Савинова якобы призналась, что использовала запрещённые вещества. </a:t>
            </a:r>
          </a:p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В ноябре 2015 года Савинова была одной из пяти российских бегунов, которую Всемирное антидопинговое агентство рекомендовало получить пожизненный запрет на допинг на Олимпийских играх в Лондоне, наряду с бронзовым призёром на 800 метров Екатериной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Поистоговой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10 февраля 2017 года Спортивный арбитражный суд оставил в силе четырёхлетний запрет, который фактически лишил Савинову её олимпийского золота и других медалей. </a:t>
            </a:r>
          </a:p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7 апреля 2017 года CAS отказалась принять решение о дисквалификации с 2012 года и дисквалифицировать Екатерину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Поистогову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с 2015 года. </a:t>
            </a:r>
          </a:p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Таким образом, Екатерина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Поистогова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сохранила свою олимпийскую медаль 2012 года на дистанции 800 метров среди женщин.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73063010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1434" y="407989"/>
            <a:ext cx="8860366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/>
              <a:t>Таким образом, говоря о распространенности допинга в спорте, следует отметить следующее. </a:t>
            </a:r>
          </a:p>
          <a:p>
            <a:r>
              <a:rPr lang="ru-RU" sz="2800" dirty="0"/>
              <a:t>1. </a:t>
            </a:r>
            <a:r>
              <a:rPr lang="ru-RU" sz="2800" b="1" dirty="0"/>
              <a:t>Допинг сегодня получил широкое распространение среди спортсменов разных, причем не только в спорте высших достижений (олимпийском и профессиональном), но и в любительском, и даже детско-юношеском. </a:t>
            </a:r>
          </a:p>
          <a:p>
            <a:r>
              <a:rPr lang="ru-RU" sz="2800" dirty="0"/>
              <a:t>2. </a:t>
            </a:r>
            <a:r>
              <a:rPr lang="ru-RU" sz="2800" b="1" dirty="0"/>
              <a:t>Несомненно, в олимпийских видах спорта допинг в настоящее время распространен несколько меньше, чем в неолимпийских, что связано с более жестким контролем его применения. </a:t>
            </a:r>
          </a:p>
        </p:txBody>
      </p:sp>
    </p:spTree>
    <p:extLst>
      <p:ext uri="{BB962C8B-B14F-4D97-AF65-F5344CB8AC3E}">
        <p14:creationId xmlns="" xmlns:p14="http://schemas.microsoft.com/office/powerpoint/2010/main" val="130085225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2534" y="534989"/>
            <a:ext cx="9393766" cy="3880773"/>
          </a:xfrm>
        </p:spPr>
        <p:txBody>
          <a:bodyPr>
            <a:noAutofit/>
          </a:bodyPr>
          <a:lstStyle/>
          <a:p>
            <a:r>
              <a:rPr lang="ru-RU" sz="2800" b="1" dirty="0"/>
              <a:t>3. Среди олимпийских видов спорта в применении запрещенных субстанций и методов лидируют тяжелая атлетика и легкая атлетика, среди неолимпийских — вероятно, бодибилдинг и пауэрлифтинг. Однако запрещенные вещества и методы применяются спортсменами во всех, вероятно, без исключения, видах спорта. </a:t>
            </a:r>
          </a:p>
          <a:p>
            <a:r>
              <a:rPr lang="ru-RU" sz="2800" b="1" dirty="0"/>
              <a:t>4. Основной причиной широкого распространения допинга в современном спорте является убежденность многих тренеров и спортсменов в том, что без применения запрещенных субстанций и методов невозможно достичь серьезных спортивных результатов. </a:t>
            </a:r>
          </a:p>
        </p:txBody>
      </p:sp>
    </p:spTree>
    <p:extLst>
      <p:ext uri="{BB962C8B-B14F-4D97-AF65-F5344CB8AC3E}">
        <p14:creationId xmlns="" xmlns:p14="http://schemas.microsoft.com/office/powerpoint/2010/main" val="2087948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57201"/>
            <a:ext cx="10663766" cy="5584162"/>
          </a:xfrm>
        </p:spPr>
        <p:txBody>
          <a:bodyPr>
            <a:normAutofit/>
          </a:bodyPr>
          <a:lstStyle/>
          <a:p>
            <a:r>
              <a:rPr lang="ru-RU" sz="3200" dirty="0"/>
              <a:t>Ко времени первых современных </a:t>
            </a:r>
            <a:r>
              <a:rPr lang="ru-RU" sz="3200" b="1" u="sng" dirty="0"/>
              <a:t>Олимпийских игр, </a:t>
            </a:r>
            <a:r>
              <a:rPr lang="ru-RU" sz="3200" dirty="0"/>
              <a:t>которые состоялись в 1896 году, спортсмены обладали достаточно широким арсеналом средств фармакологической поддержки, </a:t>
            </a:r>
            <a:r>
              <a:rPr lang="ru-RU" sz="3200" b="1" u="sng" dirty="0"/>
              <a:t>от кодеина до стрихнина (</a:t>
            </a:r>
            <a:r>
              <a:rPr lang="ru-RU" sz="3200" dirty="0"/>
              <a:t>в около смертельных дозах он является мощным стимулятором). </a:t>
            </a:r>
          </a:p>
          <a:p>
            <a:r>
              <a:rPr lang="ru-RU" sz="3200" dirty="0"/>
              <a:t>Правда, в большинстве случаев атлеты фактически вслепую ставили на себе эксперименты, которые подчас могли для них плачевно закончиться. </a:t>
            </a:r>
          </a:p>
        </p:txBody>
      </p:sp>
    </p:spTree>
    <p:extLst>
      <p:ext uri="{BB962C8B-B14F-4D97-AF65-F5344CB8AC3E}">
        <p14:creationId xmlns="" xmlns:p14="http://schemas.microsoft.com/office/powerpoint/2010/main" val="110890267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2600" y="901701"/>
            <a:ext cx="8969202" cy="5723862"/>
          </a:xfrm>
        </p:spPr>
        <p:txBody>
          <a:bodyPr>
            <a:normAutofit/>
          </a:bodyPr>
          <a:lstStyle/>
          <a:p>
            <a:r>
              <a:rPr lang="ru-RU" sz="2400" b="1" dirty="0"/>
              <a:t>5. Наконец, несмотря на то, что в Список запрещенных субстанций и методов включено очень большое количество веществ (как лекарственных, так и не являющихся ими), реально спортсменами чаще всего используется достаточно ограниченное количество веществ, преимущественно из групп анаболиков, пептидных гормонов, стимуляторов, </a:t>
            </a:r>
            <a:r>
              <a:rPr lang="ru-RU" sz="2400" b="1" dirty="0" err="1"/>
              <a:t>каннабиноидов</a:t>
            </a:r>
            <a:r>
              <a:rPr lang="ru-RU" sz="2400" b="1" dirty="0"/>
              <a:t> и 3-адреномиметиков. </a:t>
            </a:r>
          </a:p>
          <a:p>
            <a:r>
              <a:rPr lang="ru-RU" sz="2400" b="1" dirty="0"/>
              <a:t>6. Существующая система допинг-контроля в значительной степени ограничивает масштабы применения спортсменами запрещенных субстанций и методов, в основном, в спорте высших достижений. Однако кардинально проблему допинга в современном спорте она не решает</a:t>
            </a:r>
          </a:p>
        </p:txBody>
      </p:sp>
    </p:spTree>
    <p:extLst>
      <p:ext uri="{BB962C8B-B14F-4D97-AF65-F5344CB8AC3E}">
        <p14:creationId xmlns="" xmlns:p14="http://schemas.microsoft.com/office/powerpoint/2010/main" val="395826306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502070"/>
            <a:ext cx="8668512" cy="1643210"/>
          </a:xfrm>
        </p:spPr>
        <p:txBody>
          <a:bodyPr/>
          <a:lstStyle/>
          <a:p>
            <a:pPr lvl="0">
              <a:spcBef>
                <a:spcPts val="1000"/>
              </a:spcBef>
            </a:pPr>
            <a: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4. Применение допинга белорусскими спортсменами </a:t>
            </a:r>
            <a: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/>
            </a:r>
            <a:b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</a:br>
            <a:endParaRPr lang="ru-RU" sz="4400" dirty="0"/>
          </a:p>
        </p:txBody>
      </p:sp>
    </p:spTree>
    <p:extLst>
      <p:ext uri="{BB962C8B-B14F-4D97-AF65-F5344CB8AC3E}">
        <p14:creationId xmlns="" xmlns:p14="http://schemas.microsoft.com/office/powerpoint/2010/main" val="125591484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231648"/>
            <a:ext cx="10966026" cy="5809713"/>
          </a:xfrm>
        </p:spPr>
        <p:txBody>
          <a:bodyPr>
            <a:normAutofit lnSpcReduction="10000"/>
          </a:bodyPr>
          <a:lstStyle/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28 июля 2016 года было объявлено, что в ходе повторных испытаний образцов на летних Олимпийских играх 2008 года была выявлена положительная выборка препаратов для повышения работоспособности от белоруски Оксаны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Меньковой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завоевавшей золотую медаль в метании молота среди женщин.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 решений о перераспределении медалей не было.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/>
              <a:t>26 октября 2016 года МОК дисквалифицировал ещё девять спортсменов за неудачные тесты на наркотики на Играх 2008 года.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/>
              <a:t>Среди них были шесть победителей: тяжелоатлеты Андрей Рыбаков и Настасья Новикова (оба из Беларуси).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/>
              <a:t>17 ноября 2016 г. МОК дисквалифицировала ещё 16 спортсменов за провал тестов на наркотики на играх 2008 г.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Среди них Ирина Кулеша (тяжелая атлетика)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33242944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60832" y="170688"/>
            <a:ext cx="10753344" cy="5870673"/>
          </a:xfrm>
        </p:spPr>
        <p:txBody>
          <a:bodyPr>
            <a:normAutofit/>
          </a:bodyPr>
          <a:lstStyle/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25 ноября 2016 г. МОК дисквалифицировала ещё пять спортсменов за провал тестов на наркотики на играх 2008 г. 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Среди них были 3 медалиста: золотая медалистка в метании молота Оксана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Менькова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серебряная медалистка по толканию ядра Наталья Михневич.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Остальными были толкатель ядра из Беларуси Павел Лыжин и бегунья на 800 м Светлана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Усович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/>
              <a:t>12 января 2017 года МОК дисквалифицировал спортсменов за провал тестов на наркотики на Играх 2008 года: бронзовый медалист по толканию ядра Надежда </a:t>
            </a:r>
            <a:r>
              <a:rPr lang="ru-RU" sz="2400" dirty="0" err="1"/>
              <a:t>Остапчук</a:t>
            </a:r>
            <a:r>
              <a:rPr lang="ru-RU" sz="2400" dirty="0"/>
              <a:t> и метатель молота Дарья Пчельник, которая не завоевала медали. </a:t>
            </a:r>
          </a:p>
          <a:p>
            <a:pPr indent="449580" algn="just">
              <a:lnSpc>
                <a:spcPct val="107000"/>
              </a:lnSpc>
            </a:pP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8905291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31648" y="341376"/>
            <a:ext cx="11277600" cy="5699985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27 октября 2016 года МОК дисквалифицировал ещё восемь спортсменов за то, что они не прошли допинг-тесты на играх. </a:t>
            </a: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Среди них Марина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Шкерманкова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ru-RU" sz="2800" dirty="0"/>
              <a:t>Евгений </a:t>
            </a:r>
            <a:r>
              <a:rPr lang="ru-RU" sz="2800" dirty="0" err="1"/>
              <a:t>Жернасек</a:t>
            </a:r>
            <a:r>
              <a:rPr lang="ru-RU" sz="2800" dirty="0"/>
              <a:t>(тяжелая атлетика).</a:t>
            </a:r>
          </a:p>
          <a:p>
            <a:r>
              <a:rPr lang="ru-RU" sz="2800" dirty="0"/>
              <a:t>21 ноября 2016 года МОК дисквалифицировал ещё 12 спортсменов за то, что они не прошли допинг-тесты на играх. </a:t>
            </a: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Среди них </a:t>
            </a:r>
            <a:r>
              <a:rPr lang="ru-RU" sz="2800" dirty="0"/>
              <a:t>Ирина Кулеша (тяжелая атлетика) </a:t>
            </a:r>
          </a:p>
          <a:p>
            <a:r>
              <a:rPr lang="ru-RU" sz="2800" dirty="0"/>
              <a:t>25 ноября 2016 г. МОК дисквалифицировал за провал тестов на наркотики в Играх 2012 г. легкоатлеток Оксану </a:t>
            </a:r>
            <a:r>
              <a:rPr lang="ru-RU" sz="2800" dirty="0" err="1"/>
              <a:t>Менькову</a:t>
            </a:r>
            <a:r>
              <a:rPr lang="ru-RU" sz="2800" dirty="0"/>
              <a:t> и Анастасию Мирончик-Иванову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1810608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20701"/>
            <a:ext cx="10689166" cy="5520662"/>
          </a:xfrm>
        </p:spPr>
        <p:txBody>
          <a:bodyPr>
            <a:noAutofit/>
          </a:bodyPr>
          <a:lstStyle/>
          <a:p>
            <a:r>
              <a:rPr lang="ru-RU" sz="2400" dirty="0"/>
              <a:t>Ярчайшим примером использования допинга может служить история американца </a:t>
            </a:r>
            <a:r>
              <a:rPr lang="ru-RU" sz="2400" b="1" u="sng" dirty="0"/>
              <a:t>Томаса </a:t>
            </a:r>
            <a:r>
              <a:rPr lang="ru-RU" sz="2400" b="1" u="sng" dirty="0" err="1"/>
              <a:t>Хикса</a:t>
            </a:r>
            <a:r>
              <a:rPr lang="ru-RU" sz="2400" dirty="0"/>
              <a:t>, бегуна-марафонца. </a:t>
            </a:r>
          </a:p>
          <a:p>
            <a:r>
              <a:rPr lang="ru-RU" sz="2400" dirty="0"/>
              <a:t>На соревнованиях </a:t>
            </a:r>
            <a:r>
              <a:rPr lang="ru-RU" sz="2400" b="1" u="sng" dirty="0"/>
              <a:t>в </a:t>
            </a:r>
            <a:r>
              <a:rPr lang="ru-RU" sz="2400" b="1" u="sng" dirty="0" err="1"/>
              <a:t>СентЛуисе</a:t>
            </a:r>
            <a:r>
              <a:rPr lang="ru-RU" sz="2400" b="1" u="sng" dirty="0"/>
              <a:t> в 1904 </a:t>
            </a:r>
            <a:r>
              <a:rPr lang="ru-RU" sz="2400" dirty="0"/>
              <a:t>году </a:t>
            </a:r>
            <a:r>
              <a:rPr lang="ru-RU" sz="2400" dirty="0" err="1"/>
              <a:t>Хикс</a:t>
            </a:r>
            <a:r>
              <a:rPr lang="ru-RU" sz="2400" dirty="0"/>
              <a:t> опередил своих соперников на несколько километров. </a:t>
            </a:r>
          </a:p>
          <a:p>
            <a:r>
              <a:rPr lang="ru-RU" sz="2400" dirty="0"/>
              <a:t>Не добежав почти 20 км, он потерял сознание. </a:t>
            </a:r>
          </a:p>
          <a:p>
            <a:r>
              <a:rPr lang="ru-RU" sz="2400" dirty="0"/>
              <a:t>Тренеры влили ему 24 какое-то снадобье, после чего </a:t>
            </a:r>
            <a:r>
              <a:rPr lang="ru-RU" sz="2400" dirty="0" err="1"/>
              <a:t>Хикс</a:t>
            </a:r>
            <a:r>
              <a:rPr lang="ru-RU" sz="2400" dirty="0"/>
              <a:t> продолжил бег. </a:t>
            </a:r>
          </a:p>
          <a:p>
            <a:r>
              <a:rPr lang="ru-RU" sz="2400" dirty="0"/>
              <a:t>Через несколько километров история повторилась: он снова упал без сознания, ему влили снадобье, и он поднялся, снова побежал. </a:t>
            </a:r>
          </a:p>
          <a:p>
            <a:r>
              <a:rPr lang="ru-RU" sz="2400" dirty="0"/>
              <a:t>В итоге он завершил марафон и получил золотую медаль. </a:t>
            </a:r>
          </a:p>
          <a:p>
            <a:r>
              <a:rPr lang="ru-RU" sz="2400" dirty="0"/>
              <a:t>Позднее выяснили, что </a:t>
            </a:r>
            <a:r>
              <a:rPr lang="ru-RU" sz="2400" b="1" u="sng" dirty="0" err="1"/>
              <a:t>Хикс</a:t>
            </a:r>
            <a:r>
              <a:rPr lang="ru-RU" sz="2400" b="1" u="sng" dirty="0"/>
              <a:t> пил напиток, начиненный стрихнином</a:t>
            </a:r>
          </a:p>
        </p:txBody>
      </p:sp>
    </p:spTree>
    <p:extLst>
      <p:ext uri="{BB962C8B-B14F-4D97-AF65-F5344CB8AC3E}">
        <p14:creationId xmlns="" xmlns:p14="http://schemas.microsoft.com/office/powerpoint/2010/main" val="2651129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5600" y="596901"/>
            <a:ext cx="11264900" cy="5495262"/>
          </a:xfrm>
        </p:spPr>
        <p:txBody>
          <a:bodyPr>
            <a:noAutofit/>
          </a:bodyPr>
          <a:lstStyle/>
          <a:p>
            <a:r>
              <a:rPr lang="ru-RU" sz="2800" dirty="0"/>
              <a:t>Серия смертей профессиональных спортсменов, зачастую прямо во время состязаний стала непосредственным поводом к объявлению войны допингу. </a:t>
            </a:r>
          </a:p>
          <a:p>
            <a:r>
              <a:rPr lang="ru-RU" sz="2800" dirty="0"/>
              <a:t>Очевидными казались и меры борьбы. </a:t>
            </a:r>
          </a:p>
          <a:p>
            <a:r>
              <a:rPr lang="ru-RU" sz="2800" dirty="0"/>
              <a:t>Допинг той эпохи – фенамин, эфедрин и им подобные – в самом деле, были быстродействующими стимуляторами, которые надо было принимать непосредственно перед выступлением. </a:t>
            </a:r>
          </a:p>
          <a:p>
            <a:r>
              <a:rPr lang="ru-RU" sz="2800" dirty="0"/>
              <a:t>Они не синтезировались в самом организме и могли попасть в него только извне. </a:t>
            </a:r>
          </a:p>
          <a:p>
            <a:r>
              <a:rPr lang="ru-RU" sz="2800" dirty="0"/>
              <a:t>А потому достаточно было разработать надежный и не слишком болезненный тест на их определение и обязательное обследование на ответственных стартах. </a:t>
            </a:r>
          </a:p>
        </p:txBody>
      </p:sp>
    </p:spTree>
    <p:extLst>
      <p:ext uri="{BB962C8B-B14F-4D97-AF65-F5344CB8AC3E}">
        <p14:creationId xmlns="" xmlns:p14="http://schemas.microsoft.com/office/powerpoint/2010/main" val="128680014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216CB7EAD73364A8C08FF5BEECD6A59" ma:contentTypeVersion="0" ma:contentTypeDescription="Создание документа." ma:contentTypeScope="" ma:versionID="b693fa730db6f2d4e0692dd5da85b6a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DAE7936-08F9-4449-8A90-616474F52753}"/>
</file>

<file path=customXml/itemProps2.xml><?xml version="1.0" encoding="utf-8"?>
<ds:datastoreItem xmlns:ds="http://schemas.openxmlformats.org/officeDocument/2006/customXml" ds:itemID="{7FAE3A4A-B4CF-4F4A-A33D-B4CBC6C3A45E}"/>
</file>

<file path=customXml/itemProps3.xml><?xml version="1.0" encoding="utf-8"?>
<ds:datastoreItem xmlns:ds="http://schemas.openxmlformats.org/officeDocument/2006/customXml" ds:itemID="{41BDC4D4-52CC-42C2-8856-8E50868A4FC0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642</TotalTime>
  <Words>5790</Words>
  <Application>Microsoft Office PowerPoint</Application>
  <PresentationFormat>Произвольный</PresentationFormat>
  <Paragraphs>407</Paragraphs>
  <Slides>74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74</vt:i4>
      </vt:variant>
    </vt:vector>
  </HeadingPairs>
  <TitlesOfParts>
    <vt:vector size="75" baseType="lpstr">
      <vt:lpstr>Грань</vt:lpstr>
      <vt:lpstr>Тема 2. История допинга и олимпийского движения </vt:lpstr>
      <vt:lpstr>1. Понятие «допинг», эпоха стимуляторов – инъекционного тестостерона – стероидов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Легкоатлетические федерации с наибольшим числом дисквалифицированных спортсменов на 15.12.2015 г. 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Тестирования, проводимые различными аккредитованными лабораториями, и % дисквалифицированных спортсменов в 2014 г. </vt:lpstr>
      <vt:lpstr>Слайд 30</vt:lpstr>
      <vt:lpstr>Слайд 31</vt:lpstr>
      <vt:lpstr>Слайд 32</vt:lpstr>
      <vt:lpstr>Слайд 33</vt:lpstr>
      <vt:lpstr>Слайд 34</vt:lpstr>
      <vt:lpstr>Слайд 35</vt:lpstr>
      <vt:lpstr> 3. Современное состояние проблемы допинга в олимпийском спорте </vt:lpstr>
      <vt:lpstr>Применение запрещённых препаратов на Олимпийских зимних играх 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Применение запрещённых препаратов на Играх Олимпиад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Слайд 58</vt:lpstr>
      <vt:lpstr>Слайд 59</vt:lpstr>
      <vt:lpstr>Слайд 60</vt:lpstr>
      <vt:lpstr>Слайд 61</vt:lpstr>
      <vt:lpstr>Слайд 62</vt:lpstr>
      <vt:lpstr>Слайд 63</vt:lpstr>
      <vt:lpstr>Слайд 64</vt:lpstr>
      <vt:lpstr>Слайд 65</vt:lpstr>
      <vt:lpstr>Слайд 66</vt:lpstr>
      <vt:lpstr>Слайд 67</vt:lpstr>
      <vt:lpstr>Слайд 68</vt:lpstr>
      <vt:lpstr>Слайд 69</vt:lpstr>
      <vt:lpstr>Слайд 70</vt:lpstr>
      <vt:lpstr>4. Применение допинга белорусскими спортсменами  </vt:lpstr>
      <vt:lpstr>Слайд 72</vt:lpstr>
      <vt:lpstr>Слайд 73</vt:lpstr>
      <vt:lpstr>Слайд 74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допинга </dc:title>
  <dc:creator>Андрей</dc:creator>
  <cp:lastModifiedBy>user</cp:lastModifiedBy>
  <cp:revision>35</cp:revision>
  <dcterms:created xsi:type="dcterms:W3CDTF">2019-09-04T09:16:35Z</dcterms:created>
  <dcterms:modified xsi:type="dcterms:W3CDTF">2025-01-16T09:51:05Z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0x0101004216CB7EAD73364A8C08FF5BEECD6A59</vt:lpwstr>
  </property>
</Properties>
</file>